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0" r:id="rId2"/>
    <p:sldId id="318" r:id="rId3"/>
    <p:sldId id="259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319" r:id="rId17"/>
    <p:sldId id="285" r:id="rId18"/>
    <p:sldId id="286" r:id="rId19"/>
    <p:sldId id="287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광양햇살체 Bold" pitchFamily="2" charset="-127"/>
      <p:bold r:id="rId29"/>
    </p:embeddedFont>
    <p:embeddedFont>
      <p:font typeface="KBO 다이아고딕 Bold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9F9BF99-A1A2-4815-A0EF-CC40C7E35D1A}">
          <p14:sldIdLst>
            <p14:sldId id="270"/>
            <p14:sldId id="318"/>
            <p14:sldId id="25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19"/>
            <p14:sldId id="285"/>
            <p14:sldId id="286"/>
            <p14:sldId id="28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2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2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48C"/>
    <a:srgbClr val="383C4F"/>
    <a:srgbClr val="F2F2F2"/>
    <a:srgbClr val="D9D9D9"/>
    <a:srgbClr val="F9F9F9"/>
    <a:srgbClr val="BFBFBF"/>
    <a:srgbClr val="F5F7F9"/>
    <a:srgbClr val="E9E4DE"/>
    <a:srgbClr val="B6A385"/>
    <a:srgbClr val="7B8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66" y="67"/>
      </p:cViewPr>
      <p:guideLst>
        <p:guide pos="551"/>
        <p:guide pos="7129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138F-2F03-4C53-9850-C3395BB3E6A8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0D39-1D58-4CE0-9107-DA27AC8FE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5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9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2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674B-0D66-41C4-AD38-5ED4775AF00E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62961" cy="809625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" y="809625"/>
            <a:ext cx="162961" cy="6048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3" idx="0"/>
          </p:cNvCxnSpPr>
          <p:nvPr userDrawn="1"/>
        </p:nvCxnSpPr>
        <p:spPr>
          <a:xfrm>
            <a:off x="81482" y="809625"/>
            <a:ext cx="1211051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F1B84E-02F6-4B8B-A943-3098E706D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04691-FA21-5AFE-20ED-557FCAF7F12D}"/>
              </a:ext>
            </a:extLst>
          </p:cNvPr>
          <p:cNvSpPr/>
          <p:nvPr/>
        </p:nvSpPr>
        <p:spPr>
          <a:xfrm>
            <a:off x="166255" y="159325"/>
            <a:ext cx="11859490" cy="6546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Freeform: Shape 34">
            <a:extLst>
              <a:ext uri="{FF2B5EF4-FFF2-40B4-BE49-F238E27FC236}">
                <a16:creationId xmlns:a16="http://schemas.microsoft.com/office/drawing/2014/main" id="{E3A61A7B-6B4A-2BDE-C425-5916207402F4}"/>
              </a:ext>
            </a:extLst>
          </p:cNvPr>
          <p:cNvSpPr/>
          <p:nvPr/>
        </p:nvSpPr>
        <p:spPr>
          <a:xfrm flipH="1">
            <a:off x="-9524" y="0"/>
            <a:ext cx="1588654" cy="1429329"/>
          </a:xfrm>
          <a:custGeom>
            <a:avLst/>
            <a:gdLst>
              <a:gd name="connsiteX0" fmla="*/ 13028 w 10839953"/>
              <a:gd name="connsiteY0" fmla="*/ 0 h 6476710"/>
              <a:gd name="connsiteX1" fmla="*/ 10839953 w 10839953"/>
              <a:gd name="connsiteY1" fmla="*/ 0 h 6476710"/>
              <a:gd name="connsiteX2" fmla="*/ 10839953 w 10839953"/>
              <a:gd name="connsiteY2" fmla="*/ 4207453 h 6476710"/>
              <a:gd name="connsiteX3" fmla="*/ 10799970 w 10839953"/>
              <a:gd name="connsiteY3" fmla="*/ 4258332 h 6476710"/>
              <a:gd name="connsiteX4" fmla="*/ 6096000 w 10839953"/>
              <a:gd name="connsiteY4" fmla="*/ 6476710 h 6476710"/>
              <a:gd name="connsiteX5" fmla="*/ 0 w 10839953"/>
              <a:gd name="connsiteY5" fmla="*/ 380710 h 6476710"/>
              <a:gd name="connsiteX6" fmla="*/ 7932 w 10839953"/>
              <a:gd name="connsiteY6" fmla="*/ 67011 h 6476710"/>
              <a:gd name="connsiteX7" fmla="*/ 13028 w 10839953"/>
              <a:gd name="connsiteY7" fmla="*/ 0 h 64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39953" h="6476710">
                <a:moveTo>
                  <a:pt x="13028" y="0"/>
                </a:moveTo>
                <a:lnTo>
                  <a:pt x="10839953" y="0"/>
                </a:lnTo>
                <a:lnTo>
                  <a:pt x="10839953" y="4207453"/>
                </a:lnTo>
                <a:lnTo>
                  <a:pt x="10799970" y="4258332"/>
                </a:lnTo>
                <a:cubicBezTo>
                  <a:pt x="9681874" y="5613152"/>
                  <a:pt x="7989785" y="6476710"/>
                  <a:pt x="6096000" y="6476710"/>
                </a:cubicBezTo>
                <a:cubicBezTo>
                  <a:pt x="2729272" y="6476710"/>
                  <a:pt x="0" y="3747438"/>
                  <a:pt x="0" y="380710"/>
                </a:cubicBezTo>
                <a:cubicBezTo>
                  <a:pt x="0" y="275500"/>
                  <a:pt x="2665" y="170912"/>
                  <a:pt x="7932" y="67011"/>
                </a:cubicBezTo>
                <a:lnTo>
                  <a:pt x="1302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52520-9C1A-9238-A964-9BD31B2BA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04" t="14995" r="21484" b="14037"/>
          <a:stretch/>
        </p:blipFill>
        <p:spPr>
          <a:xfrm>
            <a:off x="277432" y="107617"/>
            <a:ext cx="914399" cy="1171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FF8A6-41D3-858C-1465-46F31F633FCD}"/>
              </a:ext>
            </a:extLst>
          </p:cNvPr>
          <p:cNvSpPr txBox="1"/>
          <p:nvPr/>
        </p:nvSpPr>
        <p:spPr>
          <a:xfrm>
            <a:off x="9689553" y="4939651"/>
            <a:ext cx="2589535" cy="1532727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endParaRPr lang="en-US" altLang="ko-KR" sz="1000" dirty="0"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altLang="ko-KR" sz="1500" dirty="0">
                <a:latin typeface="광양햇살체 Bold" pitchFamily="2" charset="-127"/>
                <a:ea typeface="광양햇살체 Bold" pitchFamily="2" charset="-127"/>
                <a:cs typeface="Calibri"/>
              </a:rPr>
              <a:t> </a:t>
            </a:r>
            <a:r>
              <a:rPr lang="en-US" altLang="ko-KR" sz="1400" dirty="0">
                <a:latin typeface="광양햇살체 Bold" pitchFamily="2" charset="-127"/>
                <a:ea typeface="광양햇살체 Bold" pitchFamily="2" charset="-127"/>
                <a:cs typeface="Calibri"/>
              </a:rPr>
              <a:t>20191043 </a:t>
            </a:r>
            <a:r>
              <a:rPr lang="en-US" altLang="ko-KR" sz="1400" dirty="0" err="1">
                <a:latin typeface="광양햇살체 Bold" pitchFamily="2" charset="-127"/>
                <a:ea typeface="광양햇살체 Bold" pitchFamily="2" charset="-127"/>
                <a:cs typeface="Calibri"/>
              </a:rPr>
              <a:t>정민규</a:t>
            </a:r>
            <a:endParaRPr lang="en-US" altLang="ko-KR" sz="1400" dirty="0"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ko-KR" sz="800" dirty="0"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20190294 김주환</a:t>
            </a:r>
          </a:p>
          <a:p>
            <a:pPr>
              <a:lnSpc>
                <a:spcPct val="80000"/>
              </a:lnSpc>
            </a:pPr>
            <a:endParaRPr lang="en-US" altLang="ko-KR" sz="8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20190356 </a:t>
            </a:r>
            <a:r>
              <a:rPr lang="en-US" altLang="ko-KR" sz="14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김호성</a:t>
            </a:r>
            <a:endParaRPr lang="en-US" altLang="ko-KR" sz="14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ko-KR" sz="8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20191019 </a:t>
            </a:r>
            <a:r>
              <a:rPr lang="en-US" altLang="ko-KR" sz="14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전민욱</a:t>
            </a:r>
            <a:endParaRPr lang="en-US" altLang="ko-KR" sz="14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ko-KR" sz="8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20191182 </a:t>
            </a:r>
            <a:r>
              <a:rPr lang="en-US" altLang="ko-KR" sz="14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Calibri"/>
              </a:rPr>
              <a:t>최재준</a:t>
            </a:r>
            <a:endParaRPr lang="en-US" altLang="ko-KR" sz="14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3F2AE-A99B-E7F5-B405-5D257F091E8C}"/>
              </a:ext>
            </a:extLst>
          </p:cNvPr>
          <p:cNvSpPr txBox="1"/>
          <p:nvPr/>
        </p:nvSpPr>
        <p:spPr>
          <a:xfrm>
            <a:off x="2086160" y="2412444"/>
            <a:ext cx="8019680" cy="2467983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7000" dirty="0" err="1">
                <a:latin typeface="KBO 다이아고딕 Bold" pitchFamily="50" charset="-127"/>
                <a:ea typeface="KBO 다이아고딕 Bold" pitchFamily="50" charset="-127"/>
              </a:rPr>
              <a:t>Kbo</a:t>
            </a:r>
            <a:r>
              <a:rPr lang="ko-KR" altLang="en-US" sz="7000" dirty="0">
                <a:latin typeface="KBO 다이아고딕 Bold" pitchFamily="50" charset="-127"/>
                <a:ea typeface="KBO 다이아고딕 Bold" pitchFamily="50" charset="-127"/>
              </a:rPr>
              <a:t> FA </a:t>
            </a:r>
            <a:endParaRPr lang="en-US" altLang="ko-KR" sz="7000" dirty="0">
              <a:latin typeface="KBO 다이아고딕 Bold" pitchFamily="50" charset="-127"/>
              <a:ea typeface="KBO 다이아고딕 Bold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5000" dirty="0" err="1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</a:rPr>
              <a:t>선수별</a:t>
            </a:r>
            <a:r>
              <a:rPr lang="ko-KR" altLang="en-US" sz="50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</a:rPr>
              <a:t> </a:t>
            </a:r>
            <a:r>
              <a:rPr lang="en-US" altLang="ko-KR" sz="50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</a:rPr>
              <a:t>FA </a:t>
            </a:r>
            <a:r>
              <a:rPr lang="ko-KR" altLang="en-US" sz="50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</a:rPr>
              <a:t>금액 예측 </a:t>
            </a:r>
          </a:p>
          <a:p>
            <a:pPr algn="ctr">
              <a:lnSpc>
                <a:spcPct val="80000"/>
              </a:lnSpc>
            </a:pPr>
            <a:r>
              <a:rPr lang="ko-KR" altLang="en-US" sz="7000" dirty="0">
                <a:latin typeface="KBO 다이아고딕 Bold" pitchFamily="50" charset="-127"/>
                <a:ea typeface="KBO 다이아고딕 Bold" pitchFamily="50" charset="-127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A877A-9FFF-A06D-75DC-2C65BDFAA159}"/>
              </a:ext>
            </a:extLst>
          </p:cNvPr>
          <p:cNvSpPr txBox="1"/>
          <p:nvPr/>
        </p:nvSpPr>
        <p:spPr>
          <a:xfrm>
            <a:off x="9135841" y="4613880"/>
            <a:ext cx="262312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 dirty="0">
                <a:latin typeface="광양햇살체 Bold" pitchFamily="2" charset="-127"/>
                <a:ea typeface="광양햇살체 Bold" pitchFamily="2" charset="-127"/>
              </a:rPr>
              <a:t>디자인공학전공 </a:t>
            </a:r>
            <a:r>
              <a:rPr lang="en-US" altLang="ko-KR" b="1" dirty="0">
                <a:latin typeface="광양햇살체 Bold" pitchFamily="2" charset="-127"/>
                <a:ea typeface="광양햇살체 Bold" pitchFamily="2" charset="-127"/>
              </a:rPr>
              <a:t>- </a:t>
            </a:r>
            <a:r>
              <a:rPr lang="ko-KR" altLang="en-US" b="1" dirty="0">
                <a:latin typeface="광양햇살체 Bold" pitchFamily="2" charset="-127"/>
                <a:ea typeface="광양햇살체 Bold" pitchFamily="2" charset="-127"/>
              </a:rPr>
              <a:t>4조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 </a:t>
            </a:r>
            <a:endParaRPr lang="ko-KR" altLang="ko-KR" dirty="0">
              <a:latin typeface="광양햇살체 Bold" pitchFamily="2" charset="-127"/>
              <a:ea typeface="광양햇살체 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F8CF97-02EE-AE57-9D0E-444D65F17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3767" y="2909483"/>
            <a:ext cx="1180451" cy="1083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04E9C0-C25B-5D75-BEF8-1F7491833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5754" y="2848309"/>
            <a:ext cx="1085341" cy="11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CDEFB-9AF1-46D4-74AB-2159F6B725EC}"/>
              </a:ext>
            </a:extLst>
          </p:cNvPr>
          <p:cNvSpPr txBox="1"/>
          <p:nvPr/>
        </p:nvSpPr>
        <p:spPr>
          <a:xfrm>
            <a:off x="371340" y="233262"/>
            <a:ext cx="6938183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모델 정의 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– Correlation(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상관관계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)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37903-786D-1300-08F4-B086F433A9EA}"/>
              </a:ext>
            </a:extLst>
          </p:cNvPr>
          <p:cNvSpPr txBox="1"/>
          <p:nvPr/>
        </p:nvSpPr>
        <p:spPr>
          <a:xfrm>
            <a:off x="433712" y="818129"/>
            <a:ext cx="48420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상관계수를 위한 데이터 </a:t>
            </a:r>
            <a:r>
              <a:rPr lang="ko-KR" altLang="en-US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전처리</a:t>
            </a:r>
            <a:endParaRPr lang="ko-KR" altLang="en-US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타자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X인자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,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X인자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,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연봉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(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Y인자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)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분리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9B63-D22E-08AC-4568-00DAF5154EAC}"/>
              </a:ext>
            </a:extLst>
          </p:cNvPr>
          <p:cNvSpPr txBox="1"/>
          <p:nvPr/>
        </p:nvSpPr>
        <p:spPr>
          <a:xfrm>
            <a:off x="7309524" y="1789730"/>
            <a:ext cx="37099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타자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+mn-lt"/>
              </a:rPr>
              <a:t>X인자와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 타자 연봉 상관관계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689BC60-8592-31AB-A235-2B44F078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3" y="1527617"/>
            <a:ext cx="5344885" cy="529410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CFD09202-BF50-87D9-8385-E6C9500E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3" y="2252215"/>
            <a:ext cx="4463142" cy="1376832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F143B1D-3989-8D54-8624-FE580BC2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13" y="4916733"/>
            <a:ext cx="4463142" cy="1310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6401A-9097-1FA4-1D75-28F9AF299E1F}"/>
              </a:ext>
            </a:extLst>
          </p:cNvPr>
          <p:cNvSpPr txBox="1"/>
          <p:nvPr/>
        </p:nvSpPr>
        <p:spPr>
          <a:xfrm>
            <a:off x="7309523" y="4466626"/>
            <a:ext cx="37099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투수 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+mn-lt"/>
              </a:rPr>
              <a:t>X인자와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 투수 연봉 상관관계</a:t>
            </a:r>
          </a:p>
        </p:txBody>
      </p:sp>
    </p:spTree>
    <p:extLst>
      <p:ext uri="{BB962C8B-B14F-4D97-AF65-F5344CB8AC3E}">
        <p14:creationId xmlns:p14="http://schemas.microsoft.com/office/powerpoint/2010/main" val="375977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F54BEE-CD7C-6232-5F27-82DDED07878C}"/>
              </a:ext>
            </a:extLst>
          </p:cNvPr>
          <p:cNvSpPr txBox="1"/>
          <p:nvPr/>
        </p:nvSpPr>
        <p:spPr>
          <a:xfrm>
            <a:off x="371340" y="233262"/>
            <a:ext cx="6823544" cy="47192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모델 정의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– Correlation(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상관관계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)</a:t>
            </a:r>
          </a:p>
        </p:txBody>
      </p:sp>
      <p:pic>
        <p:nvPicPr>
          <p:cNvPr id="8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32BBB2B-1719-DF28-FEFC-2BFC9CAF7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" r="-1189" b="-195"/>
          <a:stretch/>
        </p:blipFill>
        <p:spPr>
          <a:xfrm>
            <a:off x="508722" y="1407693"/>
            <a:ext cx="2872117" cy="5386916"/>
          </a:xfrm>
          <a:prstGeom prst="rect">
            <a:avLst/>
          </a:prstGeom>
        </p:spPr>
      </p:pic>
      <p:pic>
        <p:nvPicPr>
          <p:cNvPr id="9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2C4859-722B-4600-0304-6BECAD94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54" y="1392627"/>
            <a:ext cx="2872116" cy="5361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27724-61FB-6565-9C9C-1E0BFF7851A5}"/>
              </a:ext>
            </a:extLst>
          </p:cNvPr>
          <p:cNvSpPr txBox="1"/>
          <p:nvPr/>
        </p:nvSpPr>
        <p:spPr>
          <a:xfrm>
            <a:off x="4186507" y="890947"/>
            <a:ext cx="2722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Arial"/>
              </a:rPr>
              <a:t>투수 </a:t>
            </a:r>
            <a:r>
              <a:rPr lang="ko-KR" altLang="en-US" dirty="0" err="1">
                <a:latin typeface="광양햇살체 Bold" pitchFamily="2" charset="-127"/>
                <a:ea typeface="광양햇살체 Bold" pitchFamily="2" charset="-127"/>
                <a:cs typeface="Arial"/>
              </a:rPr>
              <a:t>Correlation</a:t>
            </a:r>
            <a:endParaRPr lang="ko-KR" altLang="en-US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A35D3-1A76-DD4C-D252-AD4A4D044188}"/>
              </a:ext>
            </a:extLst>
          </p:cNvPr>
          <p:cNvSpPr txBox="1"/>
          <p:nvPr/>
        </p:nvSpPr>
        <p:spPr>
          <a:xfrm>
            <a:off x="908426" y="890947"/>
            <a:ext cx="27224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Arial"/>
              </a:rPr>
              <a:t>타자 </a:t>
            </a:r>
            <a:r>
              <a:rPr lang="ko-KR" altLang="en-US" dirty="0" err="1">
                <a:latin typeface="광양햇살체 Bold" pitchFamily="2" charset="-127"/>
                <a:ea typeface="광양햇살체 Bold" pitchFamily="2" charset="-127"/>
                <a:cs typeface="Arial"/>
              </a:rPr>
              <a:t>Correlation</a:t>
            </a:r>
            <a:endParaRPr lang="ko-KR" altLang="en-US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19186-F84F-15F2-ED2D-3FA9F4FF0B2B}"/>
              </a:ext>
            </a:extLst>
          </p:cNvPr>
          <p:cNvSpPr txBox="1"/>
          <p:nvPr/>
        </p:nvSpPr>
        <p:spPr>
          <a:xfrm>
            <a:off x="6741385" y="4224339"/>
            <a:ext cx="5290669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err="1">
                <a:latin typeface="광양햇살체 Bold" pitchFamily="2" charset="-127"/>
                <a:ea typeface="광양햇살체 Bold" pitchFamily="2" charset="-127"/>
                <a:cs typeface="Arial"/>
              </a:rPr>
              <a:t>세이버매트릭스</a:t>
            </a:r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  <a:cs typeface="Arial"/>
              </a:rPr>
              <a:t>(</a:t>
            </a:r>
            <a:r>
              <a:rPr lang="en-US" altLang="ko-KR" sz="2000" dirty="0">
                <a:solidFill>
                  <a:srgbClr val="373A3C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sabermetrics</a:t>
            </a:r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  <a:cs typeface="Arial"/>
              </a:rPr>
              <a:t>)란?</a:t>
            </a:r>
          </a:p>
          <a:p>
            <a:pPr algn="ctr"/>
            <a:endParaRPr lang="en-US" altLang="ko-KR" sz="50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endParaRPr lang="en-US" altLang="ko-KR" sz="50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endParaRPr lang="ko-KR" altLang="en-US" sz="5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1971년 8월 밥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데이비스가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창시한</a:t>
            </a:r>
            <a:endParaRPr lang="en-US" sz="1700" dirty="0">
              <a:solidFill>
                <a:srgbClr val="202122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SABR라는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모임에서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ko-KR" alt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만들어진</a:t>
            </a:r>
            <a:endParaRPr lang="en-US" altLang="ko-KR" sz="17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야구를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통계학적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/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수학적으로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분석하는</a:t>
            </a:r>
            <a:r>
              <a:rPr lang="en-US" sz="1700" dirty="0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sz="1700" dirty="0" err="1">
                <a:solidFill>
                  <a:srgbClr val="202122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방법론</a:t>
            </a:r>
            <a:endParaRPr lang="en-US" sz="17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E8B08-233D-6910-B92D-BEF174CEB832}"/>
              </a:ext>
            </a:extLst>
          </p:cNvPr>
          <p:cNvSpPr txBox="1"/>
          <p:nvPr/>
        </p:nvSpPr>
        <p:spPr>
          <a:xfrm>
            <a:off x="6643596" y="2048453"/>
            <a:ext cx="5548404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Correlaion</a:t>
            </a:r>
            <a:r>
              <a:rPr lang="ko-KR" altLang="en-US" sz="20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 분석결과</a:t>
            </a:r>
          </a:p>
          <a:p>
            <a:pPr algn="ctr"/>
            <a:endParaRPr lang="en-US" altLang="ko-KR" sz="50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endParaRPr lang="en-US" altLang="ko-KR" sz="50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endParaRPr lang="ko-KR" altLang="en-US" sz="5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전통적인 </a:t>
            </a:r>
            <a:r>
              <a:rPr lang="ko-KR" altLang="en-US" sz="170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기록보다는 </a:t>
            </a:r>
            <a:endParaRPr lang="en-US" altLang="ko-KR" sz="5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세이버매트릭스</a:t>
            </a:r>
            <a:r>
              <a:rPr lang="ko-KR" altLang="en-US" sz="1700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 관련 지표들이 높은 </a:t>
            </a:r>
            <a:endParaRPr lang="en-US" altLang="ko-KR" sz="1700" dirty="0">
              <a:solidFill>
                <a:srgbClr val="FF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Correlation을</a:t>
            </a:r>
            <a:r>
              <a:rPr lang="ko-KR" altLang="en-US" sz="1700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 가지는 것을 볼 수 있다.</a:t>
            </a:r>
            <a:endParaRPr lang="ko-KR" sz="1700" dirty="0">
              <a:solidFill>
                <a:srgbClr val="FF000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56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A6273-DAC7-EB84-9E1C-9CD492755FF9}"/>
              </a:ext>
            </a:extLst>
          </p:cNvPr>
          <p:cNvSpPr txBox="1"/>
          <p:nvPr/>
        </p:nvSpPr>
        <p:spPr>
          <a:xfrm>
            <a:off x="7933175" y="3991583"/>
            <a:ext cx="42532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5개년 데이터를 투타자를 나눠서 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데이터를 </a:t>
            </a:r>
            <a:r>
              <a:rPr lang="ko-KR" altLang="en-US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전처리</a:t>
            </a:r>
            <a:endParaRPr lang="ko-KR" altLang="en-US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71EEFDC-D6C8-037A-2EF2-3F6CF9BB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4" y="1034536"/>
            <a:ext cx="7413170" cy="5573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4D748-259E-D5CA-873B-ECEB482CF362}"/>
              </a:ext>
            </a:extLst>
          </p:cNvPr>
          <p:cNvSpPr txBox="1"/>
          <p:nvPr/>
        </p:nvSpPr>
        <p:spPr>
          <a:xfrm>
            <a:off x="7933175" y="5248870"/>
            <a:ext cx="413445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+mn-lt"/>
              </a:rPr>
              <a:t>학습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 시 </a:t>
            </a:r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+mn-lt"/>
              </a:rPr>
              <a:t>사용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+mn-lt"/>
              </a:rPr>
              <a:t>X인자</a:t>
            </a:r>
            <a:endParaRPr lang="en-US" altLang="ko-KR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endParaRPr lang="en-US" altLang="ko-KR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en-US" altLang="ko-KR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상관계수</a:t>
            </a:r>
            <a:r>
              <a:rPr lang="en-US" altLang="ko-KR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크기</a:t>
            </a:r>
            <a:r>
              <a:rPr lang="en-US" altLang="ko-KR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≥</a:t>
            </a:r>
            <a:r>
              <a:rPr lang="en-US" altLang="ko-KR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 0.5</a:t>
            </a:r>
            <a:endParaRPr lang="en-US">
              <a:solidFill>
                <a:srgbClr val="FF000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B9F26-282B-F68A-EEED-10C842437C5A}"/>
              </a:ext>
            </a:extLst>
          </p:cNvPr>
          <p:cNvSpPr txBox="1"/>
          <p:nvPr/>
        </p:nvSpPr>
        <p:spPr>
          <a:xfrm>
            <a:off x="362285" y="221689"/>
            <a:ext cx="8023726" cy="47192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+mn-lt"/>
              </a:rPr>
              <a:t>모델 정의 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+mn-lt"/>
              </a:rPr>
              <a:t>–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+mn-lt"/>
              </a:rPr>
              <a:t>데이터 전처리</a:t>
            </a:r>
            <a:endParaRPr lang="ko-KR" alt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516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06D653-0AF9-8BBD-3867-903755F68699}"/>
              </a:ext>
            </a:extLst>
          </p:cNvPr>
          <p:cNvSpPr txBox="1"/>
          <p:nvPr/>
        </p:nvSpPr>
        <p:spPr>
          <a:xfrm>
            <a:off x="9603996" y="5420985"/>
            <a:ext cx="22910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latin typeface="광양햇살체 Bold" pitchFamily="2" charset="-127"/>
                <a:ea typeface="광양햇살체 Bold" pitchFamily="2" charset="-127"/>
                <a:cs typeface="Arial"/>
              </a:rPr>
              <a:t>파라미터 값을 찾을 때</a:t>
            </a:r>
            <a:endParaRPr lang="ko-KR" altLang="en-US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sz="1600" dirty="0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GridSearchCV</a:t>
            </a:r>
            <a:r>
              <a:rPr lang="ko-KR" altLang="en-US" sz="16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 사용</a:t>
            </a:r>
            <a:endParaRPr lang="ko-KR" altLang="en-US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FB0C841-7948-2AAD-FA9A-17D4EAC8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3" y="1181632"/>
            <a:ext cx="4491317" cy="5548225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DA50C6C9-F879-16FC-4164-5DCC598F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40" y="1189276"/>
            <a:ext cx="4480110" cy="5540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92AE6-3BBC-400B-C8AE-16ECD4788475}"/>
              </a:ext>
            </a:extLst>
          </p:cNvPr>
          <p:cNvSpPr txBox="1"/>
          <p:nvPr/>
        </p:nvSpPr>
        <p:spPr>
          <a:xfrm>
            <a:off x="3360765" y="996966"/>
            <a:ext cx="1345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타자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9308E-2BB9-7EEE-41A2-1FBDCFA7E42F}"/>
              </a:ext>
            </a:extLst>
          </p:cNvPr>
          <p:cNvSpPr txBox="1"/>
          <p:nvPr/>
        </p:nvSpPr>
        <p:spPr>
          <a:xfrm>
            <a:off x="8043849" y="1004610"/>
            <a:ext cx="1345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9846F-0E1F-1C6C-148E-0E108818E335}"/>
              </a:ext>
            </a:extLst>
          </p:cNvPr>
          <p:cNvSpPr txBox="1"/>
          <p:nvPr/>
        </p:nvSpPr>
        <p:spPr>
          <a:xfrm>
            <a:off x="9288150" y="1571068"/>
            <a:ext cx="2903850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사용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 알고리즘</a:t>
            </a:r>
          </a:p>
          <a:p>
            <a:pPr algn="ctr"/>
            <a:endParaRPr lang="en-US" altLang="ko-KR" sz="5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ko-KR" sz="1600" dirty="0" err="1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RandomForestRegressor</a:t>
            </a:r>
            <a:r>
              <a:rPr lang="ko-KR" altLang="en-US" dirty="0">
                <a:solidFill>
                  <a:srgbClr val="C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06528-AAF4-2479-9BAC-A4ED3B377673}"/>
              </a:ext>
            </a:extLst>
          </p:cNvPr>
          <p:cNvSpPr txBox="1"/>
          <p:nvPr/>
        </p:nvSpPr>
        <p:spPr>
          <a:xfrm>
            <a:off x="9134764" y="2815398"/>
            <a:ext cx="2974603" cy="20774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최적의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ko-KR" altLang="en-US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하이퍼</a:t>
            </a:r>
            <a:r>
              <a:rPr lang="en-US" alt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파라미터값</a:t>
            </a:r>
            <a:endParaRPr lang="en-US" altLang="ko-KR" sz="17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marL="800100" lvl="1" indent="-342900" algn="just"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n_estimators</a:t>
            </a:r>
            <a:endParaRPr lang="en-US" altLang="ko-KR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marL="800100" lvl="1" indent="-342900" algn="just"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max_depth</a:t>
            </a:r>
            <a:endParaRPr lang="en-US" altLang="ko-KR" sz="16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marL="800100" lvl="1" indent="-342900" algn="just"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min_samples_split</a:t>
            </a:r>
            <a:endParaRPr lang="en-US" altLang="ko-KR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marL="800100" lvl="1" indent="-342900" algn="just"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min_samples_leaf</a:t>
            </a:r>
            <a:endParaRPr lang="en-US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en-US" altLang="ko-KR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위의</a:t>
            </a:r>
            <a:r>
              <a:rPr lang="en-US" altLang="ko-KR" sz="16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4가지 </a:t>
            </a:r>
            <a:r>
              <a:rPr lang="en-US" altLang="ko-KR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값을</a:t>
            </a:r>
            <a:r>
              <a:rPr lang="en-US" altLang="ko-KR" sz="16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찾아</a:t>
            </a:r>
            <a:r>
              <a:rPr lang="en-US" altLang="ko-KR" sz="16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</a:p>
          <a:p>
            <a:pPr algn="ctr"/>
            <a:r>
              <a:rPr lang="en-US" altLang="ko-KR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r>
              <a:rPr lang="en-US" altLang="ko-KR" sz="16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생성</a:t>
            </a:r>
            <a:endParaRPr lang="en-US" altLang="ko-KR" sz="160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E239F-149A-CC34-8828-39621634BB3B}"/>
              </a:ext>
            </a:extLst>
          </p:cNvPr>
          <p:cNvSpPr txBox="1"/>
          <p:nvPr/>
        </p:nvSpPr>
        <p:spPr>
          <a:xfrm>
            <a:off x="362742" y="217607"/>
            <a:ext cx="5733258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모델 정의 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알고리즘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18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3C5D-6CB1-8EE5-433A-0FF8EE154A50}"/>
              </a:ext>
            </a:extLst>
          </p:cNvPr>
          <p:cNvSpPr txBox="1"/>
          <p:nvPr/>
        </p:nvSpPr>
        <p:spPr>
          <a:xfrm>
            <a:off x="374318" y="219554"/>
            <a:ext cx="8629695" cy="47192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모델 정의 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–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알고리즘 설계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&amp;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테스트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</a:t>
            </a:r>
            <a:endParaRPr lang="ko-KR" altLang="en-US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18399-E75E-C519-07AE-A68043E4CBD1}"/>
              </a:ext>
            </a:extLst>
          </p:cNvPr>
          <p:cNvSpPr txBox="1"/>
          <p:nvPr/>
        </p:nvSpPr>
        <p:spPr>
          <a:xfrm>
            <a:off x="1141071" y="1037138"/>
            <a:ext cx="1345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타자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635FF-1A64-A1A0-6022-3217965E6F14}"/>
              </a:ext>
            </a:extLst>
          </p:cNvPr>
          <p:cNvSpPr txBox="1"/>
          <p:nvPr/>
        </p:nvSpPr>
        <p:spPr>
          <a:xfrm>
            <a:off x="4243272" y="1037138"/>
            <a:ext cx="13457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50CD7B-BE66-B7C9-6D2E-2AFEE4BE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2" y="1538329"/>
            <a:ext cx="3069512" cy="481014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4CDE4AB-35C9-DD69-99DB-60D3661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816" y="1538329"/>
            <a:ext cx="3083055" cy="4810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FC6F3-2845-403C-FBA1-3E975F3BBE43}"/>
              </a:ext>
            </a:extLst>
          </p:cNvPr>
          <p:cNvSpPr txBox="1"/>
          <p:nvPr/>
        </p:nvSpPr>
        <p:spPr>
          <a:xfrm>
            <a:off x="6666187" y="3803094"/>
            <a:ext cx="53687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앞에 만든 모델로 이대호 선수 데이터로 실제 계약한 연봉과 예측 연봉이 얼마나 </a:t>
            </a:r>
            <a:r>
              <a:rPr lang="ko-KR" altLang="en-US" dirty="0" err="1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다른지</a:t>
            </a:r>
            <a:r>
              <a:rPr lang="ko-KR" altLang="en-US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 보여줌</a:t>
            </a:r>
          </a:p>
        </p:txBody>
      </p:sp>
      <p:pic>
        <p:nvPicPr>
          <p:cNvPr id="8" name="Picture 5" descr="텍스트이(가) 표시된 사진&#10;&#10;자동 생성된 설명">
            <a:extLst>
              <a:ext uri="{FF2B5EF4-FFF2-40B4-BE49-F238E27FC236}">
                <a16:creationId xmlns:a16="http://schemas.microsoft.com/office/drawing/2014/main" id="{C40B400F-C8C1-B0A9-78D2-78E62F26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89" y="1807559"/>
            <a:ext cx="4832696" cy="1621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3B0-C743-1D34-DD55-4EBD8DF79A0B}"/>
              </a:ext>
            </a:extLst>
          </p:cNvPr>
          <p:cNvSpPr txBox="1"/>
          <p:nvPr/>
        </p:nvSpPr>
        <p:spPr>
          <a:xfrm>
            <a:off x="6420008" y="4757399"/>
            <a:ext cx="577199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700" dirty="0">
                <a:solidFill>
                  <a:srgbClr val="000000"/>
                </a:solidFill>
                <a:latin typeface="광양햇살체 Bold" pitchFamily="2" charset="-127"/>
                <a:ea typeface="광양햇살체 Bold" pitchFamily="2" charset="-127"/>
                <a:cs typeface="Arial"/>
              </a:rPr>
              <a:t>실제 21년도 이대호 선수 기록 데이터 적용</a:t>
            </a:r>
          </a:p>
          <a:p>
            <a:pPr algn="ctr"/>
            <a:endParaRPr lang="ko-KR" altLang="en-US" sz="10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Arial"/>
              </a:rPr>
              <a:t>실제 21년도 이대호 선수는 2년 26억 계약했기에</a:t>
            </a: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Arial"/>
              </a:rPr>
              <a:t>개발한 예측 모델에서는 26/2=13억이 나와야 100% 일치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03BB9-488F-9813-EB78-27E6797284C3}"/>
              </a:ext>
            </a:extLst>
          </p:cNvPr>
          <p:cNvSpPr txBox="1"/>
          <p:nvPr/>
        </p:nvSpPr>
        <p:spPr>
          <a:xfrm>
            <a:off x="8691261" y="1037138"/>
            <a:ext cx="14744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테스트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6B452-D3BA-CCC5-D189-C90AF7A1E785}"/>
              </a:ext>
            </a:extLst>
          </p:cNvPr>
          <p:cNvSpPr txBox="1"/>
          <p:nvPr/>
        </p:nvSpPr>
        <p:spPr>
          <a:xfrm>
            <a:off x="7279187" y="6136762"/>
            <a:ext cx="425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</a:rPr>
              <a:t>15.8</a:t>
            </a:r>
            <a:r>
              <a:rPr lang="ko-KR" altLang="en-US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</a:rPr>
              <a:t>천만원이 나왔으므로 </a:t>
            </a:r>
            <a:r>
              <a:rPr lang="en-US" altLang="ko-KR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</a:rPr>
              <a:t>82.1% </a:t>
            </a:r>
            <a:r>
              <a:rPr lang="ko-KR" altLang="en-US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</a:rPr>
              <a:t>일치</a:t>
            </a:r>
          </a:p>
        </p:txBody>
      </p:sp>
    </p:spTree>
    <p:extLst>
      <p:ext uri="{BB962C8B-B14F-4D97-AF65-F5344CB8AC3E}">
        <p14:creationId xmlns:p14="http://schemas.microsoft.com/office/powerpoint/2010/main" val="242138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D12887CB-A741-FA69-EF6D-B5BF5DC2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2" y="1070279"/>
            <a:ext cx="9068762" cy="5272470"/>
          </a:xfrm>
          <a:prstGeom prst="rect">
            <a:avLst/>
          </a:prstGeom>
        </p:spPr>
      </p:pic>
      <p:pic>
        <p:nvPicPr>
          <p:cNvPr id="4" name="그림 5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9B6B64E-70B3-C884-1716-69A6542B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990" y="2630485"/>
            <a:ext cx="2033403" cy="3712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50EC4-1873-36D0-01F4-2A77895A646C}"/>
              </a:ext>
            </a:extLst>
          </p:cNvPr>
          <p:cNvSpPr txBox="1"/>
          <p:nvPr/>
        </p:nvSpPr>
        <p:spPr>
          <a:xfrm>
            <a:off x="362742" y="217607"/>
            <a:ext cx="5733258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 분석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타자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C6C12-D50A-108B-6B37-3A4065E3F062}"/>
              </a:ext>
            </a:extLst>
          </p:cNvPr>
          <p:cNvSpPr txBox="1"/>
          <p:nvPr/>
        </p:nvSpPr>
        <p:spPr>
          <a:xfrm>
            <a:off x="10122971" y="2089959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타자 총액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75B28-C8A8-A913-3763-4C1C8002C3F5}"/>
              </a:ext>
            </a:extLst>
          </p:cNvPr>
          <p:cNvSpPr txBox="1"/>
          <p:nvPr/>
        </p:nvSpPr>
        <p:spPr>
          <a:xfrm>
            <a:off x="4166540" y="1070279"/>
            <a:ext cx="54471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24년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데이터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전처리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후</a:t>
            </a:r>
          </a:p>
          <a:p>
            <a:pPr algn="ctr"/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타자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모델로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24년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타자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FA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선수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금액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예측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2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D12887CB-A741-FA69-EF6D-B5BF5DC2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2" y="1067644"/>
            <a:ext cx="9068762" cy="527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50EC4-1873-36D0-01F4-2A77895A646C}"/>
              </a:ext>
            </a:extLst>
          </p:cNvPr>
          <p:cNvSpPr txBox="1"/>
          <p:nvPr/>
        </p:nvSpPr>
        <p:spPr>
          <a:xfrm>
            <a:off x="362742" y="217607"/>
            <a:ext cx="5733258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 분석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투수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C6C12-D50A-108B-6B37-3A4065E3F062}"/>
              </a:ext>
            </a:extLst>
          </p:cNvPr>
          <p:cNvSpPr txBox="1"/>
          <p:nvPr/>
        </p:nvSpPr>
        <p:spPr>
          <a:xfrm>
            <a:off x="10098907" y="2065897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투수 총액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C256A97-8F73-2AC1-11A2-54C587B0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73" y="2628514"/>
            <a:ext cx="1958900" cy="371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75B28-C8A8-A913-3763-4C1C8002C3F5}"/>
              </a:ext>
            </a:extLst>
          </p:cNvPr>
          <p:cNvSpPr txBox="1"/>
          <p:nvPr/>
        </p:nvSpPr>
        <p:spPr>
          <a:xfrm>
            <a:off x="4174640" y="1067644"/>
            <a:ext cx="54471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24년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데이터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전처리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후</a:t>
            </a:r>
          </a:p>
          <a:p>
            <a:pPr algn="ctr"/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 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모델로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24년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FA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선수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금액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예측</a:t>
            </a:r>
            <a:endParaRPr lang="en-US" altLang="ko-KR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694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9216EA-44F5-AA07-557A-49BFDE1B1173}"/>
              </a:ext>
            </a:extLst>
          </p:cNvPr>
          <p:cNvSpPr txBox="1"/>
          <p:nvPr/>
        </p:nvSpPr>
        <p:spPr>
          <a:xfrm>
            <a:off x="200150" y="4864462"/>
            <a:ext cx="280741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안치홍</a:t>
            </a:r>
            <a:endParaRPr lang="ko-KR" altLang="en-US" sz="20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현 롯데 자이언츠 </a:t>
            </a:r>
            <a:endParaRPr lang="en-US" altLang="ko-KR" sz="17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내야수</a:t>
            </a:r>
            <a:endParaRPr lang="ko-KR" sz="17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91545-ECC9-E760-B8D5-79E7E7712F85}"/>
              </a:ext>
            </a:extLst>
          </p:cNvPr>
          <p:cNvSpPr txBox="1"/>
          <p:nvPr/>
        </p:nvSpPr>
        <p:spPr>
          <a:xfrm>
            <a:off x="1880502" y="5891647"/>
            <a:ext cx="1192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약 13.1억</a:t>
            </a:r>
            <a:endParaRPr lang="en-US" sz="1500" dirty="0">
              <a:solidFill>
                <a:srgbClr val="202124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E083D-5EC9-B244-986E-A87830BA6F2F}"/>
              </a:ext>
            </a:extLst>
          </p:cNvPr>
          <p:cNvSpPr txBox="1"/>
          <p:nvPr/>
        </p:nvSpPr>
        <p:spPr>
          <a:xfrm>
            <a:off x="1724853" y="6236363"/>
            <a:ext cx="14455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4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  <a:cs typeface="+mn-lt"/>
              </a:rPr>
              <a:t>년 52.4억</a:t>
            </a:r>
            <a:endParaRPr lang="ko-KR" dirty="0">
              <a:latin typeface="광양햇살체 Bold" pitchFamily="2" charset="-127"/>
              <a:ea typeface="광양햇살체 Bold" pitchFamily="2" charset="-127"/>
            </a:endParaRPr>
          </a:p>
        </p:txBody>
      </p:sp>
      <p:pic>
        <p:nvPicPr>
          <p:cNvPr id="9" name="그림 6" descr="야구, 사람, 잔디, 야외이(가) 표시된 사진&#10;&#10;자동 생성된 설명">
            <a:extLst>
              <a:ext uri="{FF2B5EF4-FFF2-40B4-BE49-F238E27FC236}">
                <a16:creationId xmlns:a16="http://schemas.microsoft.com/office/drawing/2014/main" id="{1E57F6E4-6AA6-B321-D49F-9D4E49C5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5" y="1401379"/>
            <a:ext cx="2565071" cy="3417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F3611-B325-9EF3-93D3-5122719AB7D2}"/>
              </a:ext>
            </a:extLst>
          </p:cNvPr>
          <p:cNvSpPr txBox="1"/>
          <p:nvPr/>
        </p:nvSpPr>
        <p:spPr>
          <a:xfrm>
            <a:off x="3238254" y="4860974"/>
            <a:ext cx="28470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  <a:cs typeface="Arial"/>
              </a:rPr>
              <a:t>전준우</a:t>
            </a: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현 롯데 자이언츠</a:t>
            </a:r>
            <a:endParaRPr lang="en-US" altLang="ko-KR" sz="17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외야수</a:t>
            </a:r>
            <a:endParaRPr lang="ko-KR" sz="17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B6D54-6753-0582-2062-047BDCDAF15F}"/>
              </a:ext>
            </a:extLst>
          </p:cNvPr>
          <p:cNvSpPr txBox="1"/>
          <p:nvPr/>
        </p:nvSpPr>
        <p:spPr>
          <a:xfrm>
            <a:off x="4930889" y="5891649"/>
            <a:ext cx="1192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약 12.7억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A8E9-1FCD-A67E-A95C-14333A3710D3}"/>
              </a:ext>
            </a:extLst>
          </p:cNvPr>
          <p:cNvSpPr txBox="1"/>
          <p:nvPr/>
        </p:nvSpPr>
        <p:spPr>
          <a:xfrm>
            <a:off x="4840160" y="6236365"/>
            <a:ext cx="13707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4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년 50.8억</a:t>
            </a:r>
            <a:endParaRPr lang="ko-KR">
              <a:latin typeface="광양햇살체 Bold" pitchFamily="2" charset="-127"/>
              <a:ea typeface="광양햇살체 Bold" pitchFamily="2" charset="-127"/>
            </a:endParaRPr>
          </a:p>
        </p:txBody>
      </p:sp>
      <p:pic>
        <p:nvPicPr>
          <p:cNvPr id="13" name="그림 12" descr="텍스트, 야구, 플레이어, 잔디이(가) 표시된 사진&#10;&#10;자동 생성된 설명">
            <a:extLst>
              <a:ext uri="{FF2B5EF4-FFF2-40B4-BE49-F238E27FC236}">
                <a16:creationId xmlns:a16="http://schemas.microsoft.com/office/drawing/2014/main" id="{5ED6BD05-FE56-2A24-37FD-ADD74B9D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47" y="1402094"/>
            <a:ext cx="2574967" cy="3416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157A5-636B-08A5-D017-61EC65B69D51}"/>
              </a:ext>
            </a:extLst>
          </p:cNvPr>
          <p:cNvSpPr txBox="1"/>
          <p:nvPr/>
        </p:nvSpPr>
        <p:spPr>
          <a:xfrm>
            <a:off x="6277910" y="4860973"/>
            <a:ext cx="27480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 err="1">
                <a:latin typeface="광양햇살체 Bold" pitchFamily="2" charset="-127"/>
                <a:ea typeface="광양햇살체 Bold" pitchFamily="2" charset="-127"/>
                <a:cs typeface="Arial"/>
              </a:rPr>
              <a:t>서건창</a:t>
            </a:r>
            <a:endParaRPr lang="ko-KR" altLang="en-US" sz="20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현 LG </a:t>
            </a:r>
            <a:r>
              <a:rPr lang="ko-KR" altLang="en-US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트윈스</a:t>
            </a:r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 </a:t>
            </a:r>
            <a:endParaRPr lang="en-US" altLang="ko-KR" sz="17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내야수</a:t>
            </a:r>
            <a:endParaRPr lang="ko-KR" sz="17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D3255-FB7B-8274-1694-BC82E260446C}"/>
              </a:ext>
            </a:extLst>
          </p:cNvPr>
          <p:cNvSpPr txBox="1"/>
          <p:nvPr/>
        </p:nvSpPr>
        <p:spPr>
          <a:xfrm>
            <a:off x="7929408" y="5891647"/>
            <a:ext cx="1192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약 11.9억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86FA8-7355-1C66-B8CC-7EBFA26F9A04}"/>
              </a:ext>
            </a:extLst>
          </p:cNvPr>
          <p:cNvSpPr txBox="1"/>
          <p:nvPr/>
        </p:nvSpPr>
        <p:spPr>
          <a:xfrm>
            <a:off x="7866239" y="6236365"/>
            <a:ext cx="13332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4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년 47.6억</a:t>
            </a:r>
            <a:endParaRPr lang="ko-KR">
              <a:latin typeface="광양햇살체 Bold" pitchFamily="2" charset="-127"/>
              <a:ea typeface="광양햇살체 Bold" pitchFamily="2" charset="-127"/>
            </a:endParaRPr>
          </a:p>
        </p:txBody>
      </p:sp>
      <p:pic>
        <p:nvPicPr>
          <p:cNvPr id="17" name="그림 19" descr="야구, 잔디, 야외, 사람이(가) 표시된 사진&#10;&#10;자동 생성된 설명">
            <a:extLst>
              <a:ext uri="{FF2B5EF4-FFF2-40B4-BE49-F238E27FC236}">
                <a16:creationId xmlns:a16="http://schemas.microsoft.com/office/drawing/2014/main" id="{B885D466-4492-794A-503D-04899AE9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55" y="1400965"/>
            <a:ext cx="2664032" cy="3418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311C85-63B7-6201-E86C-D46CFC2C8586}"/>
              </a:ext>
            </a:extLst>
          </p:cNvPr>
          <p:cNvSpPr txBox="1"/>
          <p:nvPr/>
        </p:nvSpPr>
        <p:spPr>
          <a:xfrm>
            <a:off x="9314086" y="4860973"/>
            <a:ext cx="274803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  <a:cs typeface="Arial"/>
              </a:rPr>
              <a:t>김재윤</a:t>
            </a: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현 KT </a:t>
            </a:r>
            <a:r>
              <a:rPr lang="ko-KR" altLang="en-US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위즈</a:t>
            </a:r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endParaRPr lang="en-US" altLang="ko-KR" sz="17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pPr algn="ctr"/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투수</a:t>
            </a:r>
            <a:endParaRPr lang="ko-KR" altLang="en-US" sz="1700" dirty="0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28F5F-13AB-A592-C8CD-F13CBB2345AF}"/>
              </a:ext>
            </a:extLst>
          </p:cNvPr>
          <p:cNvSpPr txBox="1"/>
          <p:nvPr/>
        </p:nvSpPr>
        <p:spPr>
          <a:xfrm>
            <a:off x="10997200" y="5891647"/>
            <a:ext cx="1192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약 11.8억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606D5-51CB-3E68-5BAC-57282DE17513}"/>
              </a:ext>
            </a:extLst>
          </p:cNvPr>
          <p:cNvSpPr txBox="1"/>
          <p:nvPr/>
        </p:nvSpPr>
        <p:spPr>
          <a:xfrm>
            <a:off x="10854863" y="6236365"/>
            <a:ext cx="14223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+mn-lt"/>
              </a:rPr>
              <a:t>4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+mn-lt"/>
              </a:rPr>
              <a:t>년 47.2억</a:t>
            </a:r>
            <a:endParaRPr lang="ko-KR">
              <a:latin typeface="광양햇살체 Bold" pitchFamily="2" charset="-127"/>
              <a:ea typeface="광양햇살체 Bold" pitchFamily="2" charset="-127"/>
            </a:endParaRPr>
          </a:p>
        </p:txBody>
      </p:sp>
      <p:pic>
        <p:nvPicPr>
          <p:cNvPr id="21" name="그림 27" descr="사람, 야구, 플레이어, 야외이(가) 표시된 사진&#10;&#10;자동 생성된 설명">
            <a:extLst>
              <a:ext uri="{FF2B5EF4-FFF2-40B4-BE49-F238E27FC236}">
                <a16:creationId xmlns:a16="http://schemas.microsoft.com/office/drawing/2014/main" id="{3D294105-D04D-56F6-5A2B-3694FFFAD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511" y="1400143"/>
            <a:ext cx="2495799" cy="3419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E7CE4D-1EC3-EA3A-381E-9BE4772FC82B}"/>
              </a:ext>
            </a:extLst>
          </p:cNvPr>
          <p:cNvSpPr txBox="1"/>
          <p:nvPr/>
        </p:nvSpPr>
        <p:spPr>
          <a:xfrm>
            <a:off x="3936611" y="918502"/>
            <a:ext cx="56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모델이 예측하는 </a:t>
            </a:r>
            <a:r>
              <a:rPr lang="en-US" altLang="ko-KR" sz="2000" dirty="0">
                <a:latin typeface="광양햇살체 Bold" pitchFamily="2" charset="-127"/>
                <a:ea typeface="광양햇살체 Bold" pitchFamily="2" charset="-127"/>
              </a:rPr>
              <a:t>2024FA </a:t>
            </a:r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총액 </a:t>
            </a:r>
            <a:r>
              <a:rPr lang="en-US" altLang="ko-KR" sz="2000" dirty="0">
                <a:latin typeface="광양햇살체 Bold" pitchFamily="2" charset="-127"/>
                <a:ea typeface="광양햇살체 Bold" pitchFamily="2" charset="-127"/>
              </a:rPr>
              <a:t>TOP 4 !</a:t>
            </a:r>
            <a:endParaRPr lang="ko-KR" altLang="en-US" sz="20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2FCF8B-20E2-404F-D916-63AC0DF4F8A3}"/>
              </a:ext>
            </a:extLst>
          </p:cNvPr>
          <p:cNvSpPr/>
          <p:nvPr/>
        </p:nvSpPr>
        <p:spPr>
          <a:xfrm>
            <a:off x="3130615" y="806096"/>
            <a:ext cx="54753" cy="5625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9050A4-D188-B64A-D038-CEBB2A9AAABD}"/>
              </a:ext>
            </a:extLst>
          </p:cNvPr>
          <p:cNvSpPr/>
          <p:nvPr/>
        </p:nvSpPr>
        <p:spPr>
          <a:xfrm>
            <a:off x="6108219" y="1400142"/>
            <a:ext cx="60967" cy="5031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85374C-44A7-4C44-23E7-85D2B4AD2E11}"/>
              </a:ext>
            </a:extLst>
          </p:cNvPr>
          <p:cNvSpPr/>
          <p:nvPr/>
        </p:nvSpPr>
        <p:spPr>
          <a:xfrm>
            <a:off x="9142641" y="806096"/>
            <a:ext cx="54753" cy="5625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072E40-81D7-0315-3B53-ED3503884CDA}"/>
              </a:ext>
            </a:extLst>
          </p:cNvPr>
          <p:cNvSpPr txBox="1"/>
          <p:nvPr/>
        </p:nvSpPr>
        <p:spPr>
          <a:xfrm>
            <a:off x="362291" y="209658"/>
            <a:ext cx="5042829" cy="46166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 분석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–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예측결과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6D6620-C23D-A3D7-B368-421097D4FE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2"/>
          <a:stretch/>
        </p:blipFill>
        <p:spPr>
          <a:xfrm>
            <a:off x="447295" y="5881220"/>
            <a:ext cx="630998" cy="2400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F35C48-2254-034E-FE53-3CCFC89A5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777" y="5880079"/>
            <a:ext cx="663299" cy="2412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890930-2D60-8E47-EB5E-6004E12FB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439" y="5880079"/>
            <a:ext cx="610092" cy="241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827DA8C-2DFE-9EA2-B1A2-17F3DD5CD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9417" y="5880079"/>
            <a:ext cx="7236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9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990931F-F7A2-F298-27EE-8BE98775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41" y="1688164"/>
            <a:ext cx="5457255" cy="4861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26B528-C683-8D6A-9738-5221CBDCB422}"/>
              </a:ext>
            </a:extLst>
          </p:cNvPr>
          <p:cNvSpPr txBox="1"/>
          <p:nvPr/>
        </p:nvSpPr>
        <p:spPr>
          <a:xfrm>
            <a:off x="4252870" y="1087360"/>
            <a:ext cx="564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모델이 예측한 </a:t>
            </a:r>
            <a:r>
              <a:rPr lang="en-US" altLang="ko-KR" sz="2000" dirty="0">
                <a:latin typeface="광양햇살체 Bold" pitchFamily="2" charset="-127"/>
                <a:ea typeface="광양햇살체 Bold" pitchFamily="2" charset="-127"/>
              </a:rPr>
              <a:t>2024FA </a:t>
            </a:r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연봉 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07F22-E792-7F34-5B1D-C3BBB92519A0}"/>
              </a:ext>
            </a:extLst>
          </p:cNvPr>
          <p:cNvSpPr txBox="1"/>
          <p:nvPr/>
        </p:nvSpPr>
        <p:spPr>
          <a:xfrm>
            <a:off x="362291" y="209658"/>
            <a:ext cx="4842023" cy="47192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 분석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–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예측 결과</a:t>
            </a:r>
            <a:endParaRPr lang="en-US" altLang="ko-KR" sz="3000" b="1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B87C44-DC79-4B3D-CB02-528BA356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66" y="1688164"/>
            <a:ext cx="5450915" cy="48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30DFE-E7AB-B095-F62E-366F3E65F705}"/>
              </a:ext>
            </a:extLst>
          </p:cNvPr>
          <p:cNvSpPr txBox="1"/>
          <p:nvPr/>
        </p:nvSpPr>
        <p:spPr>
          <a:xfrm>
            <a:off x="374318" y="233721"/>
            <a:ext cx="4842023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 dirty="0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결론 및 제언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75B7F-7B91-B389-6DA6-7848ECC059A4}"/>
              </a:ext>
            </a:extLst>
          </p:cNvPr>
          <p:cNvSpPr txBox="1"/>
          <p:nvPr/>
        </p:nvSpPr>
        <p:spPr>
          <a:xfrm>
            <a:off x="429945" y="1341002"/>
            <a:ext cx="10384727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결과</a:t>
            </a:r>
            <a:endParaRPr lang="en-US" altLang="ko-KR" sz="2000" b="1" dirty="0">
              <a:solidFill>
                <a:srgbClr val="C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endParaRPr lang="en-US" altLang="ko-KR" sz="10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여러가지 알고리즘 분석을 했을 때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, </a:t>
            </a:r>
            <a:r>
              <a:rPr lang="ko-KR" altLang="en-US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랜덤포레스트</a:t>
            </a:r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모델이 가장 정확도가 높은 것을 알 수 있었다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. </a:t>
            </a:r>
          </a:p>
          <a:p>
            <a:endParaRPr lang="en-US" altLang="ko-KR" sz="10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r>
              <a:rPr lang="ko-KR" altLang="en-US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데이터의 수가 적어서 오차가 크게 나왔다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BDCC7-9065-3E57-FC51-A5F7090FCDB1}"/>
              </a:ext>
            </a:extLst>
          </p:cNvPr>
          <p:cNvSpPr txBox="1"/>
          <p:nvPr/>
        </p:nvSpPr>
        <p:spPr>
          <a:xfrm>
            <a:off x="429945" y="3291114"/>
            <a:ext cx="114867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한계점</a:t>
            </a:r>
            <a:endParaRPr lang="en-US" altLang="ko-KR" sz="2000" b="1" dirty="0">
              <a:solidFill>
                <a:srgbClr val="C00000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endParaRPr lang="en-US" altLang="ko-KR" sz="10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r>
              <a:rPr lang="en-US" alt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1.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결정계수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(R2 </a:t>
            </a:r>
            <a:r>
              <a:rPr 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Score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)값이 타자의 경우에는 약 0.52로 나왔지만 투수의 경우에는 약 0.31로 나와 전체적으로 봤을 때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,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endParaRPr lang="en-US" altLang="ko-KR" sz="17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r>
              <a:rPr lang="en-US" altLang="ko-KR" sz="1700">
                <a:solidFill>
                  <a:schemeClr val="bg1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1.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좋은 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모델이라고 보기에는 어렵다.</a:t>
            </a:r>
            <a:endParaRPr lang="ko-KR" sz="1700" dirty="0">
              <a:latin typeface="광양햇살체 Bold" pitchFamily="2" charset="-127"/>
              <a:ea typeface="광양햇살체 Bold" pitchFamily="2" charset="-127"/>
            </a:endParaRPr>
          </a:p>
          <a:p>
            <a:endParaRPr lang="ko-KR" sz="1000" dirty="0">
              <a:latin typeface="광양햇살체 Bold" pitchFamily="2" charset="-127"/>
              <a:ea typeface="광양햇살체 Bold" pitchFamily="2" charset="-127"/>
            </a:endParaRPr>
          </a:p>
          <a:p>
            <a:r>
              <a:rPr lang="en-US" alt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2.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Correlation 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분석에서 </a:t>
            </a:r>
            <a:r>
              <a:rPr 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세이버매트릭스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지표가 </a:t>
            </a:r>
            <a:r>
              <a:rPr 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FA금액을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결정하는데 있어 많은 연관성을 가졌다는 점에서 </a:t>
            </a:r>
            <a:endParaRPr lang="en-US" altLang="ko-KR" sz="1700" dirty="0">
              <a:solidFill>
                <a:schemeClr val="bg1"/>
              </a:solidFill>
              <a:latin typeface="광양햇살체 Bold" pitchFamily="2" charset="-127"/>
              <a:ea typeface="광양햇살체 Bold" pitchFamily="2" charset="-127"/>
              <a:cs typeface="+mn-lt"/>
            </a:endParaRPr>
          </a:p>
          <a:p>
            <a:r>
              <a:rPr lang="en-US" altLang="ko-KR" sz="1700">
                <a:solidFill>
                  <a:schemeClr val="bg1"/>
                </a:solidFill>
                <a:latin typeface="광양햇살체 Bold" pitchFamily="2" charset="-127"/>
                <a:ea typeface="광양햇살체 Bold" pitchFamily="2" charset="-127"/>
                <a:cs typeface="+mn-lt"/>
              </a:rPr>
              <a:t>1.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통계적으로 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세부적이고 과학적 지표가 효과가 있음을 </a:t>
            </a:r>
            <a:r>
              <a:rPr lang="en-US" alt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확인할 수 있었다.</a:t>
            </a:r>
            <a:endParaRPr lang="ko-KR" sz="1700" dirty="0">
              <a:latin typeface="광양햇살체 Bold" pitchFamily="2" charset="-127"/>
              <a:ea typeface="광양햇살체 Bold" pitchFamily="2" charset="-127"/>
            </a:endParaRPr>
          </a:p>
          <a:p>
            <a:endParaRPr lang="ko-KR" sz="1000" dirty="0">
              <a:latin typeface="광양햇살체 Bold" pitchFamily="2" charset="-127"/>
              <a:ea typeface="광양햇살체 Bold" pitchFamily="2" charset="-127"/>
            </a:endParaRPr>
          </a:p>
          <a:p>
            <a:r>
              <a:rPr lang="en-US" alt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3.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투수의 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데이터 수가 타자에 비해서 적었다는 점에서 투수의 모델을 구성하고 분석하는데 있어서 아쉬움이 존재했다.</a:t>
            </a:r>
            <a:endParaRPr lang="ko-KR" sz="1700" dirty="0">
              <a:latin typeface="광양햇살체 Bold" pitchFamily="2" charset="-127"/>
              <a:ea typeface="광양햇살체 Bold" pitchFamily="2" charset="-127"/>
            </a:endParaRPr>
          </a:p>
          <a:p>
            <a:endParaRPr lang="ko-KR" sz="1000" dirty="0">
              <a:latin typeface="광양햇살체 Bold" pitchFamily="2" charset="-127"/>
              <a:ea typeface="광양햇살체 Bold" pitchFamily="2" charset="-127"/>
            </a:endParaRPr>
          </a:p>
          <a:p>
            <a:r>
              <a:rPr lang="en-US" alt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4. </a:t>
            </a:r>
            <a:r>
              <a:rPr lang="ko-KR" sz="1700">
                <a:latin typeface="광양햇살체 Bold" pitchFamily="2" charset="-127"/>
                <a:ea typeface="광양햇살체 Bold" pitchFamily="2" charset="-127"/>
                <a:cs typeface="+mn-lt"/>
              </a:rPr>
              <a:t>선수들의 </a:t>
            </a:r>
            <a:r>
              <a:rPr lang="ko-KR" sz="17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FA금액을</a:t>
            </a:r>
            <a:r>
              <a:rPr lang="ko-KR" sz="1700" dirty="0">
                <a:latin typeface="광양햇살체 Bold" pitchFamily="2" charset="-127"/>
                <a:ea typeface="광양햇살체 Bold" pitchFamily="2" charset="-127"/>
                <a:cs typeface="+mn-lt"/>
              </a:rPr>
              <a:t> 판단하는데 있어서 지표만으로 판단하는 것을 섣부른 판단이라는 것을 알게 되었다.</a:t>
            </a:r>
            <a:endParaRPr lang="ko-KR" sz="1700" dirty="0">
              <a:latin typeface="광양햇살체 Bold" pitchFamily="2" charset="-127"/>
              <a:ea typeface="광양햇살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26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5">
            <a:extLst>
              <a:ext uri="{FF2B5EF4-FFF2-40B4-BE49-F238E27FC236}">
                <a16:creationId xmlns:a16="http://schemas.microsoft.com/office/drawing/2014/main" id="{E7A651AD-A5DD-FD76-11DD-E165EA6BFD60}"/>
              </a:ext>
            </a:extLst>
          </p:cNvPr>
          <p:cNvGrpSpPr/>
          <p:nvPr/>
        </p:nvGrpSpPr>
        <p:grpSpPr>
          <a:xfrm>
            <a:off x="9887997" y="-52752"/>
            <a:ext cx="2868705" cy="6926984"/>
            <a:chOff x="-66667" y="-47619"/>
            <a:chExt cx="4303057" cy="10390476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DB4F60EE-DD47-F20C-6D68-A6FED959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3056" y="-44445"/>
            <a:ext cx="2868705" cy="6965079"/>
            <a:chOff x="11109580" y="-76190"/>
            <a:chExt cx="4303057" cy="104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1109580" y="-76190"/>
              <a:ext cx="4303057" cy="10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1776" y="-44445"/>
            <a:ext cx="2868705" cy="6952381"/>
            <a:chOff x="7382664" y="-66667"/>
            <a:chExt cx="4303057" cy="10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82664" y="-66667"/>
              <a:ext cx="4303057" cy="10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6835" y="-31746"/>
            <a:ext cx="2868705" cy="6939683"/>
            <a:chOff x="3660249" y="-57143"/>
            <a:chExt cx="4303057" cy="104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>
              <a:biLevel thresh="25000"/>
            </a:blip>
            <a:stretch>
              <a:fillRect/>
            </a:stretch>
          </p:blipFill>
          <p:spPr>
            <a:xfrm>
              <a:off x="3660249" y="-57143"/>
              <a:ext cx="4303057" cy="10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4445" y="-31746"/>
            <a:ext cx="2868705" cy="6926984"/>
            <a:chOff x="-66667" y="-47619"/>
            <a:chExt cx="4303057" cy="10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4FC242-E063-ED09-01A0-338F373914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6E6"/>
              </a:clrFrom>
              <a:clrTo>
                <a:srgbClr val="EF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0368" y="2066831"/>
            <a:ext cx="900000" cy="88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F45132-C03E-0F25-B5B1-CFADC6F72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088" y="2114686"/>
            <a:ext cx="900000" cy="782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B0C857-1690-98BF-51EE-5D251AB184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6000" y="2078350"/>
            <a:ext cx="900000" cy="855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2FE07-EDC1-6FDE-435B-E09D76665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7357" y="2057402"/>
            <a:ext cx="900000" cy="897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20F808-0490-43D7-3322-76E76C695E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8809" y="2078350"/>
            <a:ext cx="900000" cy="859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DEC6DE-FAEC-5F83-B2A7-2480204B12FA}"/>
              </a:ext>
            </a:extLst>
          </p:cNvPr>
          <p:cNvSpPr txBox="1"/>
          <p:nvPr/>
        </p:nvSpPr>
        <p:spPr>
          <a:xfrm>
            <a:off x="690410" y="4568929"/>
            <a:ext cx="1293023" cy="107721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r>
              <a:rPr lang="ko-KR" altLang="en-US" sz="1600" b="1">
                <a:latin typeface="광양햇살체 Bold" pitchFamily="2" charset="-127"/>
                <a:ea typeface="광양햇살체 Bold" pitchFamily="2" charset="-127"/>
              </a:rPr>
              <a:t>주제 선정</a:t>
            </a:r>
            <a:endParaRPr lang="en-US" altLang="ko-KR" sz="1600" b="1">
              <a:latin typeface="광양햇살체 Bold" pitchFamily="2" charset="-127"/>
              <a:ea typeface="광양햇살체 Bold" pitchFamily="2" charset="-127"/>
            </a:endParaRPr>
          </a:p>
          <a:p>
            <a:endParaRPr lang="en-US" sz="1600" b="1"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latin typeface="광양햇살체 Bold" pitchFamily="2" charset="-127"/>
                <a:ea typeface="광양햇살체 Bold" pitchFamily="2" charset="-127"/>
              </a:rPr>
              <a:t>배경</a:t>
            </a:r>
            <a:endParaRPr lang="en-US" altLang="ko-KR" sz="1600" b="1"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latin typeface="광양햇살체 Bold" pitchFamily="2" charset="-127"/>
                <a:ea typeface="광양햇살체 Bold" pitchFamily="2" charset="-127"/>
              </a:rPr>
              <a:t>목적</a:t>
            </a:r>
            <a:endParaRPr lang="en-US" sz="1600" b="1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A3C8D-F95F-C186-E8C1-8D4AA4415619}"/>
              </a:ext>
            </a:extLst>
          </p:cNvPr>
          <p:cNvSpPr txBox="1"/>
          <p:nvPr/>
        </p:nvSpPr>
        <p:spPr>
          <a:xfrm>
            <a:off x="3331995" y="4568929"/>
            <a:ext cx="1902265" cy="830997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데이터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endParaRPr lang="en-US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수집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D49EC-3DEA-02B4-9F69-C803C02CEC8D}"/>
              </a:ext>
            </a:extLst>
          </p:cNvPr>
          <p:cNvSpPr txBox="1"/>
          <p:nvPr/>
        </p:nvSpPr>
        <p:spPr>
          <a:xfrm>
            <a:off x="5669408" y="4568929"/>
            <a:ext cx="1902265" cy="33855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모델 정의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8F0E4-CAA0-9544-4806-07220B6C5095}"/>
              </a:ext>
            </a:extLst>
          </p:cNvPr>
          <p:cNvSpPr txBox="1"/>
          <p:nvPr/>
        </p:nvSpPr>
        <p:spPr>
          <a:xfrm>
            <a:off x="8031056" y="4568929"/>
            <a:ext cx="1699065" cy="830997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데이터 분석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예측결과</a:t>
            </a:r>
            <a:endParaRPr lang="ko-KR" altLang="en-US" sz="1600" dirty="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9E1C0-DDC5-078A-5A5A-92840CD5DCFB}"/>
              </a:ext>
            </a:extLst>
          </p:cNvPr>
          <p:cNvSpPr txBox="1"/>
          <p:nvPr/>
        </p:nvSpPr>
        <p:spPr>
          <a:xfrm>
            <a:off x="219075" y="3638460"/>
            <a:ext cx="177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50" charset="-127"/>
                <a:ea typeface="KBO 다이아고딕 Bold" pitchFamily="50" charset="-127"/>
              </a:rPr>
              <a:t>CONTENTS 1</a:t>
            </a:r>
            <a:endParaRPr lang="ko-KR" altLang="en-US" sz="2000" b="1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C7032-62DA-C7EF-DAF5-A29C9586B55A}"/>
              </a:ext>
            </a:extLst>
          </p:cNvPr>
          <p:cNvSpPr txBox="1"/>
          <p:nvPr/>
        </p:nvSpPr>
        <p:spPr>
          <a:xfrm>
            <a:off x="10551710" y="4568929"/>
            <a:ext cx="1699065" cy="107721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결론 </a:t>
            </a: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및 제언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endParaRPr lang="en-US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결과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한계점</a:t>
            </a:r>
            <a:endParaRPr lang="en-US" sz="1600" dirty="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0FE4A-24C2-1E1B-50E9-1DE426BB885B}"/>
              </a:ext>
            </a:extLst>
          </p:cNvPr>
          <p:cNvSpPr txBox="1"/>
          <p:nvPr/>
        </p:nvSpPr>
        <p:spPr>
          <a:xfrm>
            <a:off x="10182724" y="3638460"/>
            <a:ext cx="177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50" charset="-127"/>
                <a:ea typeface="KBO 다이아고딕 Bold" pitchFamily="50" charset="-127"/>
              </a:rPr>
              <a:t>CONTENTS 5</a:t>
            </a:r>
            <a:endParaRPr lang="ko-KR" altLang="en-US" sz="2000" b="1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D6AA1-6C9A-0027-D5E0-8DFA444F2546}"/>
              </a:ext>
            </a:extLst>
          </p:cNvPr>
          <p:cNvSpPr txBox="1"/>
          <p:nvPr/>
        </p:nvSpPr>
        <p:spPr>
          <a:xfrm>
            <a:off x="2744283" y="3638460"/>
            <a:ext cx="177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50" charset="-127"/>
                <a:ea typeface="KBO 다이아고딕 Bold" pitchFamily="50" charset="-127"/>
              </a:rPr>
              <a:t>CONTENTS 2</a:t>
            </a:r>
            <a:endParaRPr lang="ko-KR" altLang="en-US" sz="2000" b="1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99C66-C13E-437A-B520-83E43517E3A9}"/>
              </a:ext>
            </a:extLst>
          </p:cNvPr>
          <p:cNvSpPr txBox="1"/>
          <p:nvPr/>
        </p:nvSpPr>
        <p:spPr>
          <a:xfrm>
            <a:off x="7691759" y="3645999"/>
            <a:ext cx="177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50" charset="-127"/>
                <a:ea typeface="KBO 다이아고딕 Bold" pitchFamily="50" charset="-127"/>
              </a:rPr>
              <a:t>CONTENTS 4</a:t>
            </a:r>
            <a:endParaRPr lang="ko-KR" altLang="en-US" sz="2000" b="1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5A59ED-E0BC-B9F4-BEDE-618D1BA525ED}"/>
              </a:ext>
            </a:extLst>
          </p:cNvPr>
          <p:cNvSpPr txBox="1"/>
          <p:nvPr/>
        </p:nvSpPr>
        <p:spPr>
          <a:xfrm>
            <a:off x="5202735" y="3642379"/>
            <a:ext cx="1772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BO 다이아고딕 Bold" pitchFamily="50" charset="-127"/>
                <a:ea typeface="KBO 다이아고딕 Bold" pitchFamily="50" charset="-127"/>
              </a:rPr>
              <a:t>CONTENTS 3</a:t>
            </a:r>
            <a:endParaRPr lang="ko-KR" altLang="en-US" sz="2000" b="1" dirty="0">
              <a:latin typeface="KBO 다이아고딕 Bold" pitchFamily="50" charset="-127"/>
              <a:ea typeface="KBO 다이아고딕 Bold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6D49EC-3DEA-02B4-9F69-C803C02CEC8D}"/>
              </a:ext>
            </a:extLst>
          </p:cNvPr>
          <p:cNvSpPr txBox="1"/>
          <p:nvPr/>
        </p:nvSpPr>
        <p:spPr>
          <a:xfrm>
            <a:off x="5381706" y="4772332"/>
            <a:ext cx="1902265" cy="156966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상관관계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데이터 전처리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알고리즘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알고리즘 설계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tx1"/>
                </a:solidFill>
                <a:latin typeface="광양햇살체 Bold" pitchFamily="2" charset="-127"/>
                <a:ea typeface="광양햇살체 Bold" pitchFamily="2" charset="-127"/>
              </a:rPr>
              <a:t>테스트</a:t>
            </a:r>
            <a:endParaRPr lang="en-US" altLang="ko-KR" sz="1600">
              <a:solidFill>
                <a:schemeClr val="tx1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68358" y="2654796"/>
            <a:ext cx="544576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BO 다이아고딕 Bold" pitchFamily="50" charset="-127"/>
                <a:ea typeface="KBO 다이아고딕 Bold" pitchFamily="50" charset="-127"/>
                <a:cs typeface="KoPubWorld돋움체_Pro Bold" panose="00000800000000000000" pitchFamily="50" charset="-127"/>
              </a:rPr>
              <a:t>THANK YOU</a:t>
            </a:r>
          </a:p>
          <a:p>
            <a:pPr algn="ctr"/>
            <a:r>
              <a:rPr lang="en-US" altLang="ko-KR" sz="4000" dirty="0">
                <a:solidFill>
                  <a:srgbClr val="40548C"/>
                </a:solidFill>
                <a:latin typeface="KBO 다이아고딕 Bold" pitchFamily="50" charset="-127"/>
                <a:ea typeface="KBO 다이아고딕 Bold" pitchFamily="50" charset="-127"/>
                <a:cs typeface="KoPubWorld돋움체_Pro Bold" panose="00000800000000000000" pitchFamily="50" charset="-127"/>
              </a:rPr>
              <a:t>HAVE A 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KBO 다이아고딕 Bold" pitchFamily="50" charset="-127"/>
                <a:ea typeface="KBO 다이아고딕 Bold" pitchFamily="50" charset="-127"/>
                <a:cs typeface="KoPubWorld돋움체_Pro Bold" panose="00000800000000000000" pitchFamily="50" charset="-127"/>
              </a:rPr>
              <a:t>NICE DAY!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40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4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87;p75" descr="텍스트이(가) 표시된 사진&#10;&#10;자동 생성된 설명">
            <a:extLst>
              <a:ext uri="{FF2B5EF4-FFF2-40B4-BE49-F238E27FC236}">
                <a16:creationId xmlns:a16="http://schemas.microsoft.com/office/drawing/2014/main" id="{62846438-0F8A-C6EB-162D-BEF7667072EB}"/>
              </a:ext>
            </a:extLst>
          </p:cNvPr>
          <p:cNvPicPr preferRelativeResize="0"/>
          <p:nvPr/>
        </p:nvPicPr>
        <p:blipFill rotWithShape="1">
          <a:blip r:embed="rId2"/>
          <a:srcRect t="5098"/>
          <a:stretch/>
        </p:blipFill>
        <p:spPr>
          <a:xfrm>
            <a:off x="630156" y="2046188"/>
            <a:ext cx="4595787" cy="2519565"/>
          </a:xfrm>
          <a:custGeom>
            <a:avLst/>
            <a:gdLst/>
            <a:ahLst/>
            <a:cxnLst/>
            <a:rect l="l" t="t" r="r" b="b"/>
            <a:pathLst>
              <a:path w="6494658" h="3644321" extrusionOk="0">
                <a:moveTo>
                  <a:pt x="127304" y="0"/>
                </a:moveTo>
                <a:lnTo>
                  <a:pt x="6368124" y="0"/>
                </a:lnTo>
                <a:lnTo>
                  <a:pt x="6384121" y="4966"/>
                </a:lnTo>
                <a:cubicBezTo>
                  <a:pt x="6427728" y="23410"/>
                  <a:pt x="6462662" y="58344"/>
                  <a:pt x="6481106" y="101951"/>
                </a:cubicBezTo>
                <a:lnTo>
                  <a:pt x="6494658" y="169075"/>
                </a:lnTo>
                <a:lnTo>
                  <a:pt x="6494658" y="3465890"/>
                </a:lnTo>
                <a:lnTo>
                  <a:pt x="6481106" y="3533014"/>
                </a:lnTo>
                <a:cubicBezTo>
                  <a:pt x="6453440" y="3598425"/>
                  <a:pt x="6388671" y="3644321"/>
                  <a:pt x="6313183" y="3644321"/>
                </a:cubicBezTo>
                <a:lnTo>
                  <a:pt x="182245" y="3644321"/>
                </a:lnTo>
                <a:cubicBezTo>
                  <a:pt x="81594" y="3644321"/>
                  <a:pt x="0" y="3562727"/>
                  <a:pt x="0" y="3462076"/>
                </a:cubicBezTo>
                <a:lnTo>
                  <a:pt x="0" y="172889"/>
                </a:lnTo>
                <a:cubicBezTo>
                  <a:pt x="0" y="97401"/>
                  <a:pt x="45897" y="32632"/>
                  <a:pt x="111307" y="4966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</p:pic>
      <p:pic>
        <p:nvPicPr>
          <p:cNvPr id="3" name="Google Shape;490;p75">
            <a:extLst>
              <a:ext uri="{FF2B5EF4-FFF2-40B4-BE49-F238E27FC236}">
                <a16:creationId xmlns:a16="http://schemas.microsoft.com/office/drawing/2014/main" id="{D59DB6AC-5503-314B-C981-75447EC6CA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60000">
            <a:off x="5605613" y="1679468"/>
            <a:ext cx="1156091" cy="11424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6F445-0994-C01E-6DDF-BA63B59E2FA3}"/>
              </a:ext>
            </a:extLst>
          </p:cNvPr>
          <p:cNvSpPr txBox="1"/>
          <p:nvPr/>
        </p:nvSpPr>
        <p:spPr>
          <a:xfrm>
            <a:off x="362639" y="207140"/>
            <a:ext cx="3493618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주제 선정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배경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DBAD1-B3FB-93BD-49FF-48541E25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74" y="875585"/>
            <a:ext cx="4612379" cy="3885086"/>
          </a:xfrm>
          <a:prstGeom prst="rect">
            <a:avLst/>
          </a:prstGeom>
        </p:spPr>
      </p:pic>
      <p:sp>
        <p:nvSpPr>
          <p:cNvPr id="6" name="Google Shape;489;p75">
            <a:extLst>
              <a:ext uri="{FF2B5EF4-FFF2-40B4-BE49-F238E27FC236}">
                <a16:creationId xmlns:a16="http://schemas.microsoft.com/office/drawing/2014/main" id="{E936EE07-3DF4-B981-CED7-92D6050C9B2D}"/>
              </a:ext>
            </a:extLst>
          </p:cNvPr>
          <p:cNvSpPr txBox="1"/>
          <p:nvPr/>
        </p:nvSpPr>
        <p:spPr>
          <a:xfrm>
            <a:off x="1146893" y="5418925"/>
            <a:ext cx="99537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-KR" sz="2200" b="1" dirty="0">
                <a:latin typeface="광양햇살체 Bold" pitchFamily="2" charset="-127"/>
                <a:ea typeface="광양햇살체 Bold" pitchFamily="2" charset="-127"/>
              </a:rPr>
              <a:t>“</a:t>
            </a:r>
            <a:r>
              <a:rPr lang="ko-KR" altLang="en-US" sz="2200" b="1" dirty="0">
                <a:latin typeface="광양햇살체 Bold" pitchFamily="2" charset="-127"/>
                <a:ea typeface="광양햇살체 Bold" pitchFamily="2" charset="-127"/>
              </a:rPr>
              <a:t>실력에 비해 연봉을 너무 많이 받는 것 아니냐’ 하는 지적이 나온다</a:t>
            </a:r>
            <a:r>
              <a:rPr lang="en-US" altLang="ko-KR" sz="2200" b="1" dirty="0">
                <a:latin typeface="광양햇살체 Bold" pitchFamily="2" charset="-127"/>
                <a:ea typeface="광양햇살체 Bold" pitchFamily="2" charset="-127"/>
              </a:rPr>
              <a:t>.”</a:t>
            </a:r>
            <a:endParaRPr sz="2200" kern="0" dirty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  <a:sym typeface="Arial"/>
            </a:endParaRPr>
          </a:p>
        </p:txBody>
      </p:sp>
      <p:sp>
        <p:nvSpPr>
          <p:cNvPr id="8" name="Google Shape;489;p75">
            <a:extLst>
              <a:ext uri="{FF2B5EF4-FFF2-40B4-BE49-F238E27FC236}">
                <a16:creationId xmlns:a16="http://schemas.microsoft.com/office/drawing/2014/main" id="{8CF25099-3EE1-5354-65DD-D8A709855D02}"/>
              </a:ext>
            </a:extLst>
          </p:cNvPr>
          <p:cNvSpPr txBox="1"/>
          <p:nvPr/>
        </p:nvSpPr>
        <p:spPr>
          <a:xfrm>
            <a:off x="1146893" y="5870287"/>
            <a:ext cx="99537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ko-KR" sz="2200" b="1">
                <a:latin typeface="광양햇살체 Bold" pitchFamily="2" charset="-127"/>
                <a:ea typeface="광양햇살체 Bold" pitchFamily="2" charset="-127"/>
              </a:rPr>
              <a:t>“</a:t>
            </a:r>
            <a:r>
              <a:rPr lang="ko-KR" altLang="en-US" sz="2200" b="1">
                <a:latin typeface="광양햇살체 Bold" pitchFamily="2" charset="-127"/>
                <a:ea typeface="광양햇살체 Bold" pitchFamily="2" charset="-127"/>
              </a:rPr>
              <a:t>배가 너무 불렀어</a:t>
            </a:r>
            <a:r>
              <a:rPr lang="en-US" altLang="ko-KR" sz="2200" b="1">
                <a:latin typeface="광양햇살체 Bold" pitchFamily="2" charset="-127"/>
                <a:ea typeface="광양햇살체 Bold" pitchFamily="2" charset="-127"/>
              </a:rPr>
              <a:t>... </a:t>
            </a:r>
            <a:r>
              <a:rPr lang="ko-KR" altLang="en-US" sz="2200" b="1">
                <a:latin typeface="광양햇살체 Bold" pitchFamily="2" charset="-127"/>
                <a:ea typeface="광양햇살체 Bold" pitchFamily="2" charset="-127"/>
              </a:rPr>
              <a:t>대충해도 </a:t>
            </a:r>
            <a:r>
              <a:rPr lang="en-US" altLang="ko-KR" sz="2200" b="1">
                <a:latin typeface="광양햇살체 Bold" pitchFamily="2" charset="-127"/>
                <a:ea typeface="광양햇살체 Bold" pitchFamily="2" charset="-127"/>
              </a:rPr>
              <a:t>FA </a:t>
            </a:r>
            <a:r>
              <a:rPr lang="ko-KR" altLang="en-US" sz="2200" b="1">
                <a:latin typeface="광양햇살체 Bold" pitchFamily="2" charset="-127"/>
                <a:ea typeface="광양햇살체 Bold" pitchFamily="2" charset="-127"/>
              </a:rPr>
              <a:t>때 돈 많이 주니까 실력이 안 느는 것 같다</a:t>
            </a:r>
            <a:r>
              <a:rPr lang="en-US" altLang="ko-KR" sz="2200" b="1">
                <a:latin typeface="광양햇살체 Bold" pitchFamily="2" charset="-127"/>
                <a:ea typeface="광양햇살체 Bold" pitchFamily="2" charset="-127"/>
              </a:rPr>
              <a:t>.”</a:t>
            </a:r>
            <a:endParaRPr sz="2200" kern="0">
              <a:solidFill>
                <a:srgbClr val="000000"/>
              </a:solidFill>
              <a:latin typeface="광양햇살체 Bold" pitchFamily="2" charset="-127"/>
              <a:ea typeface="광양햇살체 Bold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81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87;p75" descr="웹사이트이(가) 표시된 사진&#10;&#10;자동 생성된 설명">
            <a:extLst>
              <a:ext uri="{FF2B5EF4-FFF2-40B4-BE49-F238E27FC236}">
                <a16:creationId xmlns:a16="http://schemas.microsoft.com/office/drawing/2014/main" id="{3EE0AFF3-9E5E-7570-8595-37ABBDC171F8}"/>
              </a:ext>
            </a:extLst>
          </p:cNvPr>
          <p:cNvPicPr preferRelativeResize="0"/>
          <p:nvPr/>
        </p:nvPicPr>
        <p:blipFill rotWithShape="1">
          <a:blip r:embed="rId2"/>
          <a:srcRect l="10962" r="224"/>
          <a:stretch/>
        </p:blipFill>
        <p:spPr>
          <a:xfrm>
            <a:off x="381182" y="1011383"/>
            <a:ext cx="3535602" cy="2973303"/>
          </a:xfrm>
          <a:custGeom>
            <a:avLst/>
            <a:gdLst/>
            <a:ahLst/>
            <a:cxnLst/>
            <a:rect l="l" t="t" r="r" b="b"/>
            <a:pathLst>
              <a:path w="6494658" h="3644321" extrusionOk="0">
                <a:moveTo>
                  <a:pt x="127304" y="0"/>
                </a:moveTo>
                <a:lnTo>
                  <a:pt x="6368124" y="0"/>
                </a:lnTo>
                <a:lnTo>
                  <a:pt x="6384121" y="4966"/>
                </a:lnTo>
                <a:cubicBezTo>
                  <a:pt x="6427728" y="23410"/>
                  <a:pt x="6462662" y="58344"/>
                  <a:pt x="6481106" y="101951"/>
                </a:cubicBezTo>
                <a:lnTo>
                  <a:pt x="6494658" y="169075"/>
                </a:lnTo>
                <a:lnTo>
                  <a:pt x="6494658" y="3465890"/>
                </a:lnTo>
                <a:lnTo>
                  <a:pt x="6481106" y="3533014"/>
                </a:lnTo>
                <a:cubicBezTo>
                  <a:pt x="6453440" y="3598425"/>
                  <a:pt x="6388671" y="3644321"/>
                  <a:pt x="6313183" y="3644321"/>
                </a:cubicBezTo>
                <a:lnTo>
                  <a:pt x="182245" y="3644321"/>
                </a:lnTo>
                <a:cubicBezTo>
                  <a:pt x="81594" y="3644321"/>
                  <a:pt x="0" y="3562727"/>
                  <a:pt x="0" y="3462076"/>
                </a:cubicBezTo>
                <a:lnTo>
                  <a:pt x="0" y="172889"/>
                </a:lnTo>
                <a:cubicBezTo>
                  <a:pt x="0" y="97401"/>
                  <a:pt x="45897" y="32632"/>
                  <a:pt x="111307" y="4966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C8248-9977-DCF2-311F-FD2842119A8E}"/>
              </a:ext>
            </a:extLst>
          </p:cNvPr>
          <p:cNvSpPr txBox="1"/>
          <p:nvPr/>
        </p:nvSpPr>
        <p:spPr>
          <a:xfrm>
            <a:off x="366342" y="207464"/>
            <a:ext cx="3493618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주제 선정 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목적</a:t>
            </a:r>
            <a:endParaRPr lang="en-US" altLang="ko-KR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pic>
        <p:nvPicPr>
          <p:cNvPr id="4" name="Google Shape;487;p75" descr="텍스트, 야구, 사람, 플레이어이(가) 표시된 사진&#10;&#10;자동 생성된 설명">
            <a:extLst>
              <a:ext uri="{FF2B5EF4-FFF2-40B4-BE49-F238E27FC236}">
                <a16:creationId xmlns:a16="http://schemas.microsoft.com/office/drawing/2014/main" id="{8E495427-AD2B-161D-D412-EA1E5C58F17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51378" y="1010685"/>
            <a:ext cx="3532777" cy="2969495"/>
          </a:xfrm>
          <a:custGeom>
            <a:avLst/>
            <a:gdLst/>
            <a:ahLst/>
            <a:cxnLst/>
            <a:rect l="l" t="t" r="r" b="b"/>
            <a:pathLst>
              <a:path w="6494658" h="3644321" extrusionOk="0">
                <a:moveTo>
                  <a:pt x="127304" y="0"/>
                </a:moveTo>
                <a:lnTo>
                  <a:pt x="6368124" y="0"/>
                </a:lnTo>
                <a:lnTo>
                  <a:pt x="6384121" y="4966"/>
                </a:lnTo>
                <a:cubicBezTo>
                  <a:pt x="6427728" y="23410"/>
                  <a:pt x="6462662" y="58344"/>
                  <a:pt x="6481106" y="101951"/>
                </a:cubicBezTo>
                <a:lnTo>
                  <a:pt x="6494658" y="169075"/>
                </a:lnTo>
                <a:lnTo>
                  <a:pt x="6494658" y="3465890"/>
                </a:lnTo>
                <a:lnTo>
                  <a:pt x="6481106" y="3533014"/>
                </a:lnTo>
                <a:cubicBezTo>
                  <a:pt x="6453440" y="3598425"/>
                  <a:pt x="6388671" y="3644321"/>
                  <a:pt x="6313183" y="3644321"/>
                </a:cubicBezTo>
                <a:lnTo>
                  <a:pt x="182245" y="3644321"/>
                </a:lnTo>
                <a:cubicBezTo>
                  <a:pt x="81594" y="3644321"/>
                  <a:pt x="0" y="3562727"/>
                  <a:pt x="0" y="3462076"/>
                </a:cubicBezTo>
                <a:lnTo>
                  <a:pt x="0" y="172889"/>
                </a:lnTo>
                <a:cubicBezTo>
                  <a:pt x="0" y="97401"/>
                  <a:pt x="45897" y="32632"/>
                  <a:pt x="111307" y="4966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</p:pic>
      <p:pic>
        <p:nvPicPr>
          <p:cNvPr id="5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15059AFB-4B5C-5003-93D8-12FE493E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3" y="4238240"/>
            <a:ext cx="2193755" cy="1150080"/>
          </a:xfrm>
          <a:prstGeom prst="rect">
            <a:avLst/>
          </a:prstGeom>
        </p:spPr>
      </p:pic>
      <p:pic>
        <p:nvPicPr>
          <p:cNvPr id="6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F57EC19D-DEB7-9587-9DEE-FE83526C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15" y="5521000"/>
            <a:ext cx="3048033" cy="1160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B53F6-CAB5-E191-6835-934B66D4182A}"/>
              </a:ext>
            </a:extLst>
          </p:cNvPr>
          <p:cNvSpPr txBox="1"/>
          <p:nvPr/>
        </p:nvSpPr>
        <p:spPr>
          <a:xfrm>
            <a:off x="5512306" y="5624352"/>
            <a:ext cx="65828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Q : Purpose</a:t>
            </a:r>
            <a:r>
              <a:rPr lang="ko-KR" altLang="en-US" sz="28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 of </a:t>
            </a:r>
            <a:r>
              <a:rPr lang="en-US" altLang="ko-KR" sz="28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Model</a:t>
            </a:r>
            <a:endParaRPr lang="ko-KR" altLang="en-US" sz="2800" dirty="0">
              <a:solidFill>
                <a:srgbClr val="002060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  <a:p>
            <a:r>
              <a:rPr lang="ko-KR" altLang="en-US" sz="2800" dirty="0" err="1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A</a:t>
            </a:r>
            <a:r>
              <a:rPr lang="ko-KR" altLang="en-US" sz="2800" dirty="0">
                <a:solidFill>
                  <a:srgbClr val="002060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: 24년 KBO 선수들의 FA 연봉 예측</a:t>
            </a:r>
            <a:endParaRPr lang="ko-KR" sz="2800" dirty="0">
              <a:solidFill>
                <a:srgbClr val="002060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pic>
        <p:nvPicPr>
          <p:cNvPr id="8" name="Google Shape;487;p75" descr="텍스트이(가) 표시된 사진&#10;&#10;자동 생성된 설명">
            <a:extLst>
              <a:ext uri="{FF2B5EF4-FFF2-40B4-BE49-F238E27FC236}">
                <a16:creationId xmlns:a16="http://schemas.microsoft.com/office/drawing/2014/main" id="{1E3A0F0A-1506-0F32-9F12-219C4102F970}"/>
              </a:ext>
            </a:extLst>
          </p:cNvPr>
          <p:cNvPicPr preferRelativeResize="0"/>
          <p:nvPr/>
        </p:nvPicPr>
        <p:blipFill rotWithShape="1">
          <a:blip r:embed="rId6"/>
          <a:srcRect t="4021" b="4021"/>
          <a:stretch/>
        </p:blipFill>
        <p:spPr>
          <a:xfrm>
            <a:off x="4194351" y="1462173"/>
            <a:ext cx="3902798" cy="3506561"/>
          </a:xfrm>
          <a:custGeom>
            <a:avLst/>
            <a:gdLst/>
            <a:ahLst/>
            <a:cxnLst/>
            <a:rect l="l" t="t" r="r" b="b"/>
            <a:pathLst>
              <a:path w="6494658" h="3644321" extrusionOk="0">
                <a:moveTo>
                  <a:pt x="127304" y="0"/>
                </a:moveTo>
                <a:lnTo>
                  <a:pt x="6368124" y="0"/>
                </a:lnTo>
                <a:lnTo>
                  <a:pt x="6384121" y="4966"/>
                </a:lnTo>
                <a:cubicBezTo>
                  <a:pt x="6427728" y="23410"/>
                  <a:pt x="6462662" y="58344"/>
                  <a:pt x="6481106" y="101951"/>
                </a:cubicBezTo>
                <a:lnTo>
                  <a:pt x="6494658" y="169075"/>
                </a:lnTo>
                <a:lnTo>
                  <a:pt x="6494658" y="3465890"/>
                </a:lnTo>
                <a:lnTo>
                  <a:pt x="6481106" y="3533014"/>
                </a:lnTo>
                <a:cubicBezTo>
                  <a:pt x="6453440" y="3598425"/>
                  <a:pt x="6388671" y="3644321"/>
                  <a:pt x="6313183" y="3644321"/>
                </a:cubicBezTo>
                <a:lnTo>
                  <a:pt x="182245" y="3644321"/>
                </a:lnTo>
                <a:cubicBezTo>
                  <a:pt x="81594" y="3644321"/>
                  <a:pt x="0" y="3562727"/>
                  <a:pt x="0" y="3462076"/>
                </a:cubicBezTo>
                <a:lnTo>
                  <a:pt x="0" y="172889"/>
                </a:lnTo>
                <a:cubicBezTo>
                  <a:pt x="0" y="97401"/>
                  <a:pt x="45897" y="32632"/>
                  <a:pt x="111307" y="4966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1384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40864E-5E10-B381-0788-1E6E010422D0}"/>
              </a:ext>
            </a:extLst>
          </p:cNvPr>
          <p:cNvSpPr txBox="1"/>
          <p:nvPr/>
        </p:nvSpPr>
        <p:spPr>
          <a:xfrm>
            <a:off x="353924" y="207913"/>
            <a:ext cx="5012159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</a:t>
            </a:r>
            <a:r>
              <a:rPr 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수집</a:t>
            </a:r>
            <a:endParaRPr lang="en-US" sz="3000" b="1" dirty="0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02BB8D-3D4E-B0CA-78A8-A52E1D6E2C63}"/>
              </a:ext>
            </a:extLst>
          </p:cNvPr>
          <p:cNvGrpSpPr/>
          <p:nvPr/>
        </p:nvGrpSpPr>
        <p:grpSpPr>
          <a:xfrm>
            <a:off x="1338549" y="1271801"/>
            <a:ext cx="9514902" cy="5175661"/>
            <a:chOff x="573952" y="602903"/>
            <a:chExt cx="10811434" cy="592771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99B27D2-D9FA-2903-FE95-864AAA5E4822}"/>
                </a:ext>
              </a:extLst>
            </p:cNvPr>
            <p:cNvGrpSpPr/>
            <p:nvPr/>
          </p:nvGrpSpPr>
          <p:grpSpPr>
            <a:xfrm>
              <a:off x="579287" y="1872566"/>
              <a:ext cx="10800619" cy="4658053"/>
              <a:chOff x="628383" y="1823471"/>
              <a:chExt cx="10800619" cy="4658053"/>
            </a:xfrm>
          </p:grpSpPr>
          <p:pic>
            <p:nvPicPr>
              <p:cNvPr id="17" name="그림 4">
                <a:extLst>
                  <a:ext uri="{FF2B5EF4-FFF2-40B4-BE49-F238E27FC236}">
                    <a16:creationId xmlns:a16="http://schemas.microsoft.com/office/drawing/2014/main" id="{297BD4F3-9C5E-8CD2-B9D7-82814A856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8383" y="1823471"/>
                <a:ext cx="10800619" cy="4658053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6164DD-B6F8-8664-8958-72B1F44BA697}"/>
                  </a:ext>
                </a:extLst>
              </p:cNvPr>
              <p:cNvGrpSpPr/>
              <p:nvPr/>
            </p:nvGrpSpPr>
            <p:grpSpPr>
              <a:xfrm>
                <a:off x="7462311" y="1882524"/>
                <a:ext cx="1748654" cy="1310622"/>
                <a:chOff x="7524221" y="1873765"/>
                <a:chExt cx="1748654" cy="1310622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23F5728-D1C2-EBDB-B96A-2E136D33343B}"/>
                    </a:ext>
                  </a:extLst>
                </p:cNvPr>
                <p:cNvSpPr/>
                <p:nvPr/>
              </p:nvSpPr>
              <p:spPr>
                <a:xfrm>
                  <a:off x="7524221" y="1873765"/>
                  <a:ext cx="1748654" cy="13106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그림 9" descr="텍스트, 플레이어이(가) 표시된 사진&#10;&#10;자동 생성된 설명">
                  <a:extLst>
                    <a:ext uri="{FF2B5EF4-FFF2-40B4-BE49-F238E27FC236}">
                      <a16:creationId xmlns:a16="http://schemas.microsoft.com/office/drawing/2014/main" id="{53B0A218-5636-20CE-16D2-E6C8BEE3A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78740" y="1950296"/>
                  <a:ext cx="1639615" cy="123409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pic>
          <p:nvPicPr>
            <p:cNvPr id="16" name="그림 13">
              <a:extLst>
                <a:ext uri="{FF2B5EF4-FFF2-40B4-BE49-F238E27FC236}">
                  <a16:creationId xmlns:a16="http://schemas.microsoft.com/office/drawing/2014/main" id="{E402AC22-40FD-0BEC-3BF2-6E27BB5E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952" y="602903"/>
              <a:ext cx="10811434" cy="1256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890407-BA5C-0A2B-DEE2-B529B9D053BC}"/>
              </a:ext>
            </a:extLst>
          </p:cNvPr>
          <p:cNvSpPr txBox="1"/>
          <p:nvPr/>
        </p:nvSpPr>
        <p:spPr>
          <a:xfrm>
            <a:off x="177738" y="835309"/>
            <a:ext cx="484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데이터 추출 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- STATIZ</a:t>
            </a:r>
            <a:endParaRPr lang="ko-KR" altLang="en-US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3FAC9-8D4B-A2DB-AE5A-AEE310FC40C7}"/>
              </a:ext>
            </a:extLst>
          </p:cNvPr>
          <p:cNvSpPr txBox="1"/>
          <p:nvPr/>
        </p:nvSpPr>
        <p:spPr>
          <a:xfrm>
            <a:off x="2712073" y="902469"/>
            <a:ext cx="776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광양햇살체 Bold" pitchFamily="2" charset="-127"/>
                <a:ea typeface="광양햇살체 Bold" pitchFamily="2" charset="-127"/>
              </a:rPr>
              <a:t>- 2014</a:t>
            </a:r>
            <a:r>
              <a:rPr lang="ko-KR" altLang="en-US" sz="1400" dirty="0">
                <a:latin typeface="광양햇살체 Bold" pitchFamily="2" charset="-127"/>
                <a:ea typeface="광양햇살체 Bold" pitchFamily="2" charset="-127"/>
              </a:rPr>
              <a:t>년에 설립된</a:t>
            </a:r>
            <a:r>
              <a:rPr lang="en-US" altLang="ko-KR" sz="1400" dirty="0">
                <a:latin typeface="광양햇살체 Bold" pitchFamily="2" charset="-127"/>
                <a:ea typeface="광양햇살체 Bold" pitchFamily="2" charset="-127"/>
              </a:rPr>
              <a:t> </a:t>
            </a:r>
            <a:r>
              <a:rPr lang="ko-KR" altLang="en-US" sz="1400" dirty="0">
                <a:latin typeface="광양햇살체 Bold" pitchFamily="2" charset="-127"/>
                <a:ea typeface="광양햇살체 Bold" pitchFamily="2" charset="-127"/>
              </a:rPr>
              <a:t>데이터베이스 및 온라인정보 </a:t>
            </a:r>
            <a:r>
              <a:rPr lang="ko-KR" altLang="en-US" sz="1400" dirty="0" err="1">
                <a:latin typeface="광양햇살체 Bold" pitchFamily="2" charset="-127"/>
                <a:ea typeface="광양햇살체 Bold" pitchFamily="2" charset="-127"/>
              </a:rPr>
              <a:t>제공사</a:t>
            </a:r>
            <a:endParaRPr lang="ko-KR" altLang="en-US" sz="1400" dirty="0">
              <a:latin typeface="광양햇살체 Bold" pitchFamily="2" charset="-127"/>
              <a:ea typeface="광양햇살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5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C7C86B-74AB-8A8C-F943-F0C87DE074EF}"/>
              </a:ext>
            </a:extLst>
          </p:cNvPr>
          <p:cNvSpPr txBox="1"/>
          <p:nvPr/>
        </p:nvSpPr>
        <p:spPr>
          <a:xfrm>
            <a:off x="353925" y="207913"/>
            <a:ext cx="4410580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수집</a:t>
            </a:r>
            <a:endParaRPr lang="en-US" altLang="ko-KR" sz="3000" b="1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AF5CC-664C-0033-80B1-BC2C28273601}"/>
              </a:ext>
            </a:extLst>
          </p:cNvPr>
          <p:cNvSpPr txBox="1"/>
          <p:nvPr/>
        </p:nvSpPr>
        <p:spPr>
          <a:xfrm>
            <a:off x="311985" y="971082"/>
            <a:ext cx="48420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latin typeface="광양햇살체 Bold" pitchFamily="2" charset="-127"/>
                <a:ea typeface="광양햇살체 Bold" pitchFamily="2" charset="-127"/>
              </a:rPr>
              <a:t>＃ 타자 </a:t>
            </a:r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데이터 추출 인자 = 92개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6CFD-44F6-8CCB-5E18-CA215418ACAA}"/>
              </a:ext>
            </a:extLst>
          </p:cNvPr>
          <p:cNvSpPr txBox="1"/>
          <p:nvPr/>
        </p:nvSpPr>
        <p:spPr>
          <a:xfrm>
            <a:off x="317224" y="4293553"/>
            <a:ext cx="48420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latin typeface="광양햇살체 Bold" pitchFamily="2" charset="-127"/>
                <a:ea typeface="광양햇살체 Bold" pitchFamily="2" charset="-127"/>
                <a:cs typeface="Arial"/>
              </a:rPr>
              <a:t>＃ 모델 학습</a:t>
            </a:r>
            <a:r>
              <a:rPr lang="ko-KR" altLang="en-US" sz="2000">
                <a:latin typeface="광양햇살체 Bold" pitchFamily="2" charset="-127"/>
                <a:ea typeface="광양햇살체 Bold" pitchFamily="2" charset="-127"/>
                <a:cs typeface="Arial"/>
              </a:rPr>
              <a:t>에 필요한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EEB85-10C8-3941-E7B7-9356B644E0C1}"/>
              </a:ext>
            </a:extLst>
          </p:cNvPr>
          <p:cNvSpPr txBox="1"/>
          <p:nvPr/>
        </p:nvSpPr>
        <p:spPr>
          <a:xfrm>
            <a:off x="366704" y="4784130"/>
            <a:ext cx="11565812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2019~2023년까지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FA권리를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 행사한 실제 야구선수(83명) +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비FA계약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(7명)을 맺은 총 90명의 기록지표</a:t>
            </a:r>
          </a:p>
          <a:p>
            <a:endParaRPr lang="ko-KR" altLang="en-US" sz="1600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2019 두산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양의지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, </a:t>
            </a:r>
            <a:r>
              <a:rPr lang="en-US" altLang="ko-KR" sz="1600">
                <a:latin typeface="광양햇살체 Bold" pitchFamily="2" charset="-127"/>
                <a:ea typeface="광양햇살체 Bold" pitchFamily="2" charset="-127"/>
                <a:cs typeface="Arial"/>
              </a:rPr>
              <a:t>	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LG 박용택을 포함한 15명</a:t>
            </a:r>
          </a:p>
          <a:p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2020 기아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안치홍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, </a:t>
            </a:r>
            <a:r>
              <a:rPr lang="en-US" altLang="ko-KR" sz="1600">
                <a:latin typeface="광양햇살체 Bold" pitchFamily="2" charset="-127"/>
                <a:ea typeface="광양햇살체 Bold" pitchFamily="2" charset="-127"/>
                <a:cs typeface="Arial"/>
              </a:rPr>
              <a:t>	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LG 오지환을 포함한 18명</a:t>
            </a:r>
          </a:p>
          <a:p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2021 롯데 이대호, 두산 허경민을 포함한 15명</a:t>
            </a:r>
          </a:p>
          <a:p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2022 LG 김현수, </a:t>
            </a:r>
            <a:r>
              <a:rPr lang="en-US" altLang="ko-KR" sz="1600">
                <a:latin typeface="광양햇살체 Bold" pitchFamily="2" charset="-127"/>
                <a:ea typeface="광양햇살체 Bold" pitchFamily="2" charset="-127"/>
                <a:cs typeface="Arial"/>
              </a:rPr>
              <a:t>	</a:t>
            </a:r>
            <a:r>
              <a:rPr lang="ko-KR" sz="1600">
                <a:latin typeface="광양햇살체 Bold" pitchFamily="2" charset="-127"/>
                <a:ea typeface="광양햇살체 Bold" pitchFamily="2" charset="-127"/>
                <a:cs typeface="Arial"/>
              </a:rPr>
              <a:t>NC 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나성범을 포함한 15명  +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비FA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 삼성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구자욱을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 포함한 4명</a:t>
            </a:r>
          </a:p>
          <a:p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2023 NC 한현희, </a:t>
            </a:r>
            <a:r>
              <a:rPr lang="en-US" altLang="ko-KR" sz="1600">
                <a:latin typeface="광양햇살체 Bold" pitchFamily="2" charset="-127"/>
                <a:ea typeface="광양햇살체 Bold" pitchFamily="2" charset="-127"/>
                <a:cs typeface="Arial"/>
              </a:rPr>
              <a:t>	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LG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유강남을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 포함한 20명  + </a:t>
            </a:r>
            <a:r>
              <a:rPr lang="ko-KR" altLang="en-US" sz="1600" err="1">
                <a:latin typeface="광양햇살체 Bold" pitchFamily="2" charset="-127"/>
                <a:ea typeface="광양햇살체 Bold" pitchFamily="2" charset="-127"/>
                <a:cs typeface="Arial"/>
              </a:rPr>
              <a:t>비FA</a:t>
            </a:r>
            <a:r>
              <a:rPr lang="ko-KR" altLang="en-US" sz="1600">
                <a:latin typeface="광양햇살체 Bold" pitchFamily="2" charset="-127"/>
                <a:ea typeface="광양햇살체 Bold" pitchFamily="2" charset="-127"/>
                <a:cs typeface="Arial"/>
              </a:rPr>
              <a:t> 롯데 박세웅을 포함한 3명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4B707-6E97-3414-A8CC-70C3069FDCD8}"/>
              </a:ext>
            </a:extLst>
          </p:cNvPr>
          <p:cNvSpPr txBox="1"/>
          <p:nvPr/>
        </p:nvSpPr>
        <p:spPr>
          <a:xfrm>
            <a:off x="311051" y="1379063"/>
            <a:ext cx="99172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1. '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주요'지표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 - 타율,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출루율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장타율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OPS을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 포함한 총 48개  </a:t>
            </a:r>
            <a:endParaRPr lang="ko-KR" altLang="en-US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2. '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확장'지표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 - ,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wOBA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,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wRC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,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wRC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/27,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wRAA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,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wRC+을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 포함한 총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 18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개</a:t>
            </a:r>
          </a:p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3.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'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세부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'</a:t>
            </a:r>
            <a:r>
              <a:rPr lang="en-US" alt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지표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-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파크펙터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 조정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wOBA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 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wRC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wRC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/27,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wRAA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  <a:cs typeface="Arial"/>
              </a:rPr>
              <a:t>wRC+을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포함한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총 26개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34B73-7C2A-24EA-46C1-C82922DEE174}"/>
              </a:ext>
            </a:extLst>
          </p:cNvPr>
          <p:cNvSpPr txBox="1"/>
          <p:nvPr/>
        </p:nvSpPr>
        <p:spPr>
          <a:xfrm>
            <a:off x="361466" y="2554458"/>
            <a:ext cx="48420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latin typeface="광양햇살체 Bold" pitchFamily="2" charset="-127"/>
                <a:ea typeface="광양햇살체 Bold" pitchFamily="2" charset="-127"/>
              </a:rPr>
              <a:t>＃ 투수 </a:t>
            </a:r>
            <a:r>
              <a:rPr lang="ko-KR" altLang="en-US" sz="2000">
                <a:latin typeface="광양햇살체 Bold" pitchFamily="2" charset="-127"/>
                <a:ea typeface="광양햇살체 Bold" pitchFamily="2" charset="-127"/>
              </a:rPr>
              <a:t>데이터 추출 인자 = 72개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18B43-32AA-BAC9-2C4D-A72BC255A641}"/>
              </a:ext>
            </a:extLst>
          </p:cNvPr>
          <p:cNvSpPr txBox="1"/>
          <p:nvPr/>
        </p:nvSpPr>
        <p:spPr>
          <a:xfrm>
            <a:off x="360532" y="2962439"/>
            <a:ext cx="891081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1. '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주요'기록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 - 승, 패, 홀드, 세이브, 이닝, ERA, </a:t>
            </a:r>
            <a:r>
              <a:rPr lang="ko-KR" altLang="en-US" err="1">
                <a:latin typeface="광양햇살체 Bold" pitchFamily="2" charset="-127"/>
                <a:ea typeface="광양햇살체 Bold" pitchFamily="2" charset="-127"/>
              </a:rPr>
              <a:t>FIP을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</a:rPr>
              <a:t> 포함한 총   37개</a:t>
            </a:r>
            <a:endParaRPr lang="ko-KR" altLang="en-US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2. '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확장'기록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 - 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 K/9, BB/9</a:t>
            </a:r>
            <a:r>
              <a:rPr lang="en-US" altLang="en-US">
                <a:latin typeface="광양햇살체 Bold" pitchFamily="2" charset="-127"/>
                <a:ea typeface="광양햇살체 Bold" pitchFamily="2" charset="-127"/>
                <a:cs typeface="Arial"/>
              </a:rPr>
              <a:t>,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en-US" altLang="en-US">
                <a:latin typeface="광양햇살체 Bold" pitchFamily="2" charset="-127"/>
                <a:ea typeface="광양햇살체 Bold" pitchFamily="2" charset="-127"/>
                <a:cs typeface="Arial"/>
              </a:rPr>
              <a:t>K/BB, WHIP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을 포함한 총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16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개</a:t>
            </a:r>
            <a:endParaRPr lang="en-US" altLang="ko-KR">
              <a:latin typeface="광양햇살체 Bold" pitchFamily="2" charset="-127"/>
              <a:ea typeface="광양햇살체 Bold" pitchFamily="2" charset="-127"/>
              <a:cs typeface="Arial"/>
            </a:endParaRPr>
          </a:p>
          <a:p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3.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'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세부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'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기록 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- </a:t>
            </a:r>
            <a:r>
              <a:rPr lang="ko-KR" err="1">
                <a:latin typeface="광양햇살체 Bold" pitchFamily="2" charset="-127"/>
                <a:ea typeface="광양햇살체 Bold" pitchFamily="2" charset="-127"/>
                <a:cs typeface="Arial"/>
              </a:rPr>
              <a:t>파크펙터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 조정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ERA,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FIP,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RA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을</a:t>
            </a:r>
            <a:r>
              <a:rPr lang="en-US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포함한</a:t>
            </a:r>
            <a:r>
              <a:rPr lang="en-US">
                <a:latin typeface="광양햇살체 Bold" pitchFamily="2" charset="-127"/>
                <a:ea typeface="광양햇살체 Bold" pitchFamily="2" charset="-127"/>
                <a:cs typeface="Arial"/>
              </a:rPr>
              <a:t> </a:t>
            </a:r>
            <a:r>
              <a:rPr lang="ko-KR">
                <a:latin typeface="광양햇살체 Bold" pitchFamily="2" charset="-127"/>
                <a:ea typeface="광양햇살체 Bold" pitchFamily="2" charset="-127"/>
                <a:cs typeface="Arial"/>
              </a:rPr>
              <a:t>총 </a:t>
            </a:r>
            <a:r>
              <a:rPr lang="en-US" altLang="ko-KR">
                <a:latin typeface="광양햇살체 Bold" pitchFamily="2" charset="-127"/>
                <a:ea typeface="광양햇살체 Bold" pitchFamily="2" charset="-127"/>
                <a:cs typeface="Arial"/>
              </a:rPr>
              <a:t>19</a:t>
            </a:r>
            <a:r>
              <a:rPr lang="ko-KR" altLang="en-US">
                <a:latin typeface="광양햇살체 Bold" pitchFamily="2" charset="-127"/>
                <a:ea typeface="광양햇살체 Bold" pitchFamily="2" charset="-127"/>
                <a:cs typeface="Arial"/>
              </a:rPr>
              <a:t>개 </a:t>
            </a:r>
            <a:endParaRPr lang="en-US" altLang="ko-KR">
              <a:latin typeface="광양햇살체 Bold" pitchFamily="2" charset="-127"/>
              <a:ea typeface="광양햇살체 Bold" pitchFamily="2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94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604309D-B917-30F3-0C75-89E78D77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5" y="1269350"/>
            <a:ext cx="9714087" cy="5092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415F4D-A8EB-B0BC-A2E5-5A14C5C95D80}"/>
              </a:ext>
            </a:extLst>
          </p:cNvPr>
          <p:cNvSpPr txBox="1"/>
          <p:nvPr/>
        </p:nvSpPr>
        <p:spPr>
          <a:xfrm>
            <a:off x="627647" y="888516"/>
            <a:ext cx="48420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2019~2022년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FA계약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맺은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 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선수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Data</a:t>
            </a:r>
            <a:endParaRPr lang="ko-KR" altLang="en-US" dirty="0"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A3F183-12FB-0D65-66D8-2DF9A9DF31C1}"/>
              </a:ext>
            </a:extLst>
          </p:cNvPr>
          <p:cNvGrpSpPr/>
          <p:nvPr/>
        </p:nvGrpSpPr>
        <p:grpSpPr>
          <a:xfrm>
            <a:off x="11078628" y="3842575"/>
            <a:ext cx="293255" cy="45719"/>
            <a:chOff x="6586596" y="2147238"/>
            <a:chExt cx="293255" cy="4571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41F366CF-EDE0-12A1-09DF-F9EE551BF001}"/>
                </a:ext>
              </a:extLst>
            </p:cNvPr>
            <p:cNvSpPr/>
            <p:nvPr/>
          </p:nvSpPr>
          <p:spPr>
            <a:xfrm>
              <a:off x="6586596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연결자 5">
              <a:extLst>
                <a:ext uri="{FF2B5EF4-FFF2-40B4-BE49-F238E27FC236}">
                  <a16:creationId xmlns:a16="http://schemas.microsoft.com/office/drawing/2014/main" id="{0E622A4D-7BB1-CF9B-09A7-C064C852A367}"/>
                </a:ext>
              </a:extLst>
            </p:cNvPr>
            <p:cNvSpPr/>
            <p:nvPr/>
          </p:nvSpPr>
          <p:spPr>
            <a:xfrm>
              <a:off x="6710364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연결자 7">
              <a:extLst>
                <a:ext uri="{FF2B5EF4-FFF2-40B4-BE49-F238E27FC236}">
                  <a16:creationId xmlns:a16="http://schemas.microsoft.com/office/drawing/2014/main" id="{5F807078-BFD1-111D-859B-98CB91EFF9E5}"/>
                </a:ext>
              </a:extLst>
            </p:cNvPr>
            <p:cNvSpPr/>
            <p:nvPr/>
          </p:nvSpPr>
          <p:spPr>
            <a:xfrm>
              <a:off x="6834132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99FA66-860C-195E-2D87-AF4158468DE3}"/>
              </a:ext>
            </a:extLst>
          </p:cNvPr>
          <p:cNvGrpSpPr/>
          <p:nvPr/>
        </p:nvGrpSpPr>
        <p:grpSpPr>
          <a:xfrm rot="5400000">
            <a:off x="6294114" y="6594122"/>
            <a:ext cx="293255" cy="45719"/>
            <a:chOff x="6586596" y="2147238"/>
            <a:chExt cx="293255" cy="45719"/>
          </a:xfrm>
        </p:grpSpPr>
        <p:sp>
          <p:nvSpPr>
            <p:cNvPr id="9" name="순서도: 연결자 4">
              <a:extLst>
                <a:ext uri="{FF2B5EF4-FFF2-40B4-BE49-F238E27FC236}">
                  <a16:creationId xmlns:a16="http://schemas.microsoft.com/office/drawing/2014/main" id="{78EFC6C1-D98C-BB9D-493C-EE003212867E}"/>
                </a:ext>
              </a:extLst>
            </p:cNvPr>
            <p:cNvSpPr/>
            <p:nvPr/>
          </p:nvSpPr>
          <p:spPr>
            <a:xfrm>
              <a:off x="6586596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연결자 5">
              <a:extLst>
                <a:ext uri="{FF2B5EF4-FFF2-40B4-BE49-F238E27FC236}">
                  <a16:creationId xmlns:a16="http://schemas.microsoft.com/office/drawing/2014/main" id="{138163CA-8C39-F72B-A830-E2E1EB32717B}"/>
                </a:ext>
              </a:extLst>
            </p:cNvPr>
            <p:cNvSpPr/>
            <p:nvPr/>
          </p:nvSpPr>
          <p:spPr>
            <a:xfrm>
              <a:off x="6710364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연결자 7">
              <a:extLst>
                <a:ext uri="{FF2B5EF4-FFF2-40B4-BE49-F238E27FC236}">
                  <a16:creationId xmlns:a16="http://schemas.microsoft.com/office/drawing/2014/main" id="{DC7644E6-F422-FD05-2DD5-89F0B0F3EEE3}"/>
                </a:ext>
              </a:extLst>
            </p:cNvPr>
            <p:cNvSpPr/>
            <p:nvPr/>
          </p:nvSpPr>
          <p:spPr>
            <a:xfrm>
              <a:off x="6834132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85E7D4-D777-DD4A-6569-2BCC11F8FA7A}"/>
              </a:ext>
            </a:extLst>
          </p:cNvPr>
          <p:cNvSpPr txBox="1"/>
          <p:nvPr/>
        </p:nvSpPr>
        <p:spPr>
          <a:xfrm>
            <a:off x="7641211" y="869780"/>
            <a:ext cx="3888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Data Frame = 90*166</a:t>
            </a:r>
            <a:endParaRPr lang="en-US" altLang="ko-KR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FD1D5-240C-1AF8-97E6-4C67FF71953F}"/>
              </a:ext>
            </a:extLst>
          </p:cNvPr>
          <p:cNvSpPr txBox="1"/>
          <p:nvPr/>
        </p:nvSpPr>
        <p:spPr>
          <a:xfrm>
            <a:off x="353924" y="207913"/>
            <a:ext cx="4494801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수집</a:t>
            </a:r>
            <a:endParaRPr lang="en-US" altLang="ko-KR" sz="3000" b="1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226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1EE73D-BD1C-82FB-7F41-D9D223A8DB92}"/>
              </a:ext>
            </a:extLst>
          </p:cNvPr>
          <p:cNvSpPr txBox="1"/>
          <p:nvPr/>
        </p:nvSpPr>
        <p:spPr>
          <a:xfrm>
            <a:off x="353924" y="207913"/>
            <a:ext cx="3941349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수집</a:t>
            </a:r>
            <a:endParaRPr lang="en-US" altLang="ko-KR" sz="3000" b="1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5BC85-24CB-7A7F-E20E-1096A62F1562}"/>
              </a:ext>
            </a:extLst>
          </p:cNvPr>
          <p:cNvSpPr txBox="1"/>
          <p:nvPr/>
        </p:nvSpPr>
        <p:spPr>
          <a:xfrm>
            <a:off x="4080484" y="1647690"/>
            <a:ext cx="382228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>
                <a:latin typeface="광양햇살체 Bold" pitchFamily="2" charset="-127"/>
                <a:ea typeface="광양햇살체 Bold" pitchFamily="2" charset="-127"/>
                <a:cs typeface="+mn-lt"/>
              </a:rPr>
              <a:t>2024 </a:t>
            </a:r>
            <a:r>
              <a:rPr lang="en-US" altLang="ko-KR" sz="16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구단별</a:t>
            </a:r>
            <a:r>
              <a:rPr lang="en-US" altLang="ko-KR" sz="1600" dirty="0">
                <a:latin typeface="광양햇살체 Bold" pitchFamily="2" charset="-127"/>
                <a:ea typeface="광양햇살체 Bold" pitchFamily="2" charset="-127"/>
                <a:cs typeface="+mn-lt"/>
              </a:rPr>
              <a:t> FA </a:t>
            </a:r>
            <a:r>
              <a:rPr lang="en-US" altLang="ko-KR" sz="16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취득</a:t>
            </a:r>
            <a:r>
              <a:rPr lang="en-US" altLang="ko-KR" sz="16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sz="16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예정</a:t>
            </a:r>
            <a:r>
              <a:rPr lang="en-US" altLang="ko-KR" sz="1600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sz="1600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선수명단</a:t>
            </a:r>
            <a:endParaRPr lang="en-US" altLang="ko-KR" sz="1600" dirty="0">
              <a:latin typeface="광양햇살체 Bold" pitchFamily="2" charset="-127"/>
              <a:ea typeface="광양햇살체 Bold" pitchFamily="2" charset="-127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97471-C7F8-420E-A279-68342196D52E}"/>
              </a:ext>
            </a:extLst>
          </p:cNvPr>
          <p:cNvSpPr txBox="1"/>
          <p:nvPr/>
        </p:nvSpPr>
        <p:spPr>
          <a:xfrm>
            <a:off x="353924" y="999221"/>
            <a:ext cx="439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광양햇살체 Bold" pitchFamily="2" charset="-127"/>
                <a:ea typeface="광양햇살체 Bold" pitchFamily="2" charset="-127"/>
              </a:rPr>
              <a:t>예측할 데이터 추출</a:t>
            </a:r>
            <a:endParaRPr lang="en-US" altLang="ko-KR" sz="20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BA1E3-842F-5D3F-D7BC-92EAA99786A6}"/>
              </a:ext>
            </a:extLst>
          </p:cNvPr>
          <p:cNvSpPr txBox="1"/>
          <p:nvPr/>
        </p:nvSpPr>
        <p:spPr>
          <a:xfrm>
            <a:off x="2135446" y="4707704"/>
            <a:ext cx="771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2024FA 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선수들의 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2022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년 까지의 기록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CFE87-141B-32AD-B8D2-C1F3916E33D2}"/>
              </a:ext>
            </a:extLst>
          </p:cNvPr>
          <p:cNvSpPr txBox="1"/>
          <p:nvPr/>
        </p:nvSpPr>
        <p:spPr>
          <a:xfrm>
            <a:off x="2135446" y="5870811"/>
            <a:ext cx="771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2024FA 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선수들의 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2023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년 현재까지의 기록을</a:t>
            </a:r>
            <a:endParaRPr lang="en-US" altLang="ko-KR" dirty="0">
              <a:latin typeface="광양햇살체 Bold" pitchFamily="2" charset="-127"/>
              <a:ea typeface="광양햇살체 Bold" pitchFamily="2" charset="-127"/>
            </a:endParaRPr>
          </a:p>
          <a:p>
            <a:pPr algn="ctr"/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한 시즌인 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</a:rPr>
              <a:t>144</a:t>
            </a:r>
            <a:r>
              <a:rPr lang="ko-KR" altLang="en-US" dirty="0">
                <a:latin typeface="광양햇살체 Bold" pitchFamily="2" charset="-127"/>
                <a:ea typeface="광양햇살체 Bold" pitchFamily="2" charset="-127"/>
              </a:rPr>
              <a:t>경기를 기준으로 만든 데이터</a:t>
            </a:r>
          </a:p>
        </p:txBody>
      </p:sp>
      <p:pic>
        <p:nvPicPr>
          <p:cNvPr id="14" name="그림 4">
            <a:extLst>
              <a:ext uri="{FF2B5EF4-FFF2-40B4-BE49-F238E27FC236}">
                <a16:creationId xmlns:a16="http://schemas.microsoft.com/office/drawing/2014/main" id="{D840348D-B578-EECA-6458-1C66D3877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55" b="20952"/>
          <a:stretch/>
        </p:blipFill>
        <p:spPr>
          <a:xfrm>
            <a:off x="2075286" y="2053826"/>
            <a:ext cx="7431459" cy="2304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4F3BDB-5B79-511E-DE64-B403DAEC6683}"/>
              </a:ext>
            </a:extLst>
          </p:cNvPr>
          <p:cNvSpPr txBox="1"/>
          <p:nvPr/>
        </p:nvSpPr>
        <p:spPr>
          <a:xfrm>
            <a:off x="5680364" y="5132452"/>
            <a:ext cx="415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+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64032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6AF76FF-D5B5-06AD-3815-0AD1F373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68" y="1263981"/>
            <a:ext cx="9564623" cy="509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5E296-70D8-DE07-082E-26FF85CD7724}"/>
              </a:ext>
            </a:extLst>
          </p:cNvPr>
          <p:cNvSpPr txBox="1"/>
          <p:nvPr/>
        </p:nvSpPr>
        <p:spPr>
          <a:xfrm>
            <a:off x="775695" y="888514"/>
            <a:ext cx="48420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2024년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FA조건을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완성한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 </a:t>
            </a:r>
            <a:r>
              <a:rPr lang="en-US" altLang="ko-KR" dirty="0" err="1">
                <a:latin typeface="광양햇살체 Bold" pitchFamily="2" charset="-127"/>
                <a:ea typeface="광양햇살체 Bold" pitchFamily="2" charset="-127"/>
                <a:cs typeface="+mn-lt"/>
              </a:rPr>
              <a:t>선수</a:t>
            </a:r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 Data</a:t>
            </a:r>
            <a:endParaRPr lang="ko-KR" altLang="en-US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7D54C-B351-D86F-A7D0-B3D1EDADE99A}"/>
              </a:ext>
            </a:extLst>
          </p:cNvPr>
          <p:cNvSpPr txBox="1"/>
          <p:nvPr/>
        </p:nvSpPr>
        <p:spPr>
          <a:xfrm>
            <a:off x="7789259" y="869778"/>
            <a:ext cx="3888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광양햇살체 Bold" pitchFamily="2" charset="-127"/>
                <a:ea typeface="광양햇살체 Bold" pitchFamily="2" charset="-127"/>
                <a:cs typeface="+mn-lt"/>
              </a:rPr>
              <a:t>Data Frame = 32*166</a:t>
            </a:r>
            <a:endParaRPr lang="en-US" altLang="ko-KR" dirty="0"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48F9AA-7B8B-FEE6-C06C-E40517A23EFE}"/>
              </a:ext>
            </a:extLst>
          </p:cNvPr>
          <p:cNvGrpSpPr/>
          <p:nvPr/>
        </p:nvGrpSpPr>
        <p:grpSpPr>
          <a:xfrm>
            <a:off x="11078628" y="3842575"/>
            <a:ext cx="293255" cy="45719"/>
            <a:chOff x="6586596" y="2147238"/>
            <a:chExt cx="293255" cy="45719"/>
          </a:xfrm>
        </p:grpSpPr>
        <p:sp>
          <p:nvSpPr>
            <p:cNvPr id="6" name="순서도: 연결자 5">
              <a:extLst>
                <a:ext uri="{FF2B5EF4-FFF2-40B4-BE49-F238E27FC236}">
                  <a16:creationId xmlns:a16="http://schemas.microsoft.com/office/drawing/2014/main" id="{73D5B1C4-E3AD-EFE1-6681-A183B2005697}"/>
                </a:ext>
              </a:extLst>
            </p:cNvPr>
            <p:cNvSpPr/>
            <p:nvPr/>
          </p:nvSpPr>
          <p:spPr>
            <a:xfrm>
              <a:off x="6586596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37ED5597-1920-9424-CB77-6B3F7F79A5FA}"/>
                </a:ext>
              </a:extLst>
            </p:cNvPr>
            <p:cNvSpPr/>
            <p:nvPr/>
          </p:nvSpPr>
          <p:spPr>
            <a:xfrm>
              <a:off x="6710364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674378AB-9193-A359-08EB-743DD98591A0}"/>
                </a:ext>
              </a:extLst>
            </p:cNvPr>
            <p:cNvSpPr/>
            <p:nvPr/>
          </p:nvSpPr>
          <p:spPr>
            <a:xfrm>
              <a:off x="6834132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E86D75-7447-35D0-59EF-0D10BDB64489}"/>
              </a:ext>
            </a:extLst>
          </p:cNvPr>
          <p:cNvGrpSpPr/>
          <p:nvPr/>
        </p:nvGrpSpPr>
        <p:grpSpPr>
          <a:xfrm rot="5400000">
            <a:off x="6294114" y="6594122"/>
            <a:ext cx="293255" cy="45719"/>
            <a:chOff x="6586596" y="2147238"/>
            <a:chExt cx="293255" cy="45719"/>
          </a:xfrm>
        </p:grpSpPr>
        <p:sp>
          <p:nvSpPr>
            <p:cNvPr id="10" name="순서도: 연결자 4">
              <a:extLst>
                <a:ext uri="{FF2B5EF4-FFF2-40B4-BE49-F238E27FC236}">
                  <a16:creationId xmlns:a16="http://schemas.microsoft.com/office/drawing/2014/main" id="{F6DC1239-B7AF-DCF2-ECFA-362F4FDBC523}"/>
                </a:ext>
              </a:extLst>
            </p:cNvPr>
            <p:cNvSpPr/>
            <p:nvPr/>
          </p:nvSpPr>
          <p:spPr>
            <a:xfrm>
              <a:off x="6586596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연결자 5">
              <a:extLst>
                <a:ext uri="{FF2B5EF4-FFF2-40B4-BE49-F238E27FC236}">
                  <a16:creationId xmlns:a16="http://schemas.microsoft.com/office/drawing/2014/main" id="{1FDC4DE6-41C8-BCF0-A184-A53D0AEB13DF}"/>
                </a:ext>
              </a:extLst>
            </p:cNvPr>
            <p:cNvSpPr/>
            <p:nvPr/>
          </p:nvSpPr>
          <p:spPr>
            <a:xfrm>
              <a:off x="6710364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연결자 7">
              <a:extLst>
                <a:ext uri="{FF2B5EF4-FFF2-40B4-BE49-F238E27FC236}">
                  <a16:creationId xmlns:a16="http://schemas.microsoft.com/office/drawing/2014/main" id="{13C62E0B-BAEA-1CFC-E85D-D4614DE3A5F7}"/>
                </a:ext>
              </a:extLst>
            </p:cNvPr>
            <p:cNvSpPr/>
            <p:nvPr/>
          </p:nvSpPr>
          <p:spPr>
            <a:xfrm>
              <a:off x="6834132" y="2147238"/>
              <a:ext cx="45719" cy="45719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1A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C6F7BE-DA24-8FD0-6805-D34B0D2BCF40}"/>
              </a:ext>
            </a:extLst>
          </p:cNvPr>
          <p:cNvSpPr txBox="1"/>
          <p:nvPr/>
        </p:nvSpPr>
        <p:spPr>
          <a:xfrm>
            <a:off x="353924" y="207913"/>
            <a:ext cx="4458707" cy="47731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데이터</a:t>
            </a:r>
            <a:r>
              <a:rPr lang="en-US" altLang="ko-KR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 - </a:t>
            </a:r>
            <a:r>
              <a:rPr lang="ko-KR" altLang="en-US" sz="3000" b="1">
                <a:solidFill>
                  <a:srgbClr val="4472C4"/>
                </a:solidFill>
                <a:latin typeface="KBO 다이아고딕 Bold" pitchFamily="50" charset="-127"/>
                <a:ea typeface="KBO 다이아고딕 Bold" pitchFamily="50" charset="-127"/>
                <a:cs typeface="Arial"/>
              </a:rPr>
              <a:t>수집</a:t>
            </a:r>
            <a:endParaRPr lang="en-US" altLang="ko-KR" sz="3000" b="1">
              <a:solidFill>
                <a:srgbClr val="4472C4"/>
              </a:solidFill>
              <a:latin typeface="KBO 다이아고딕 Bold" pitchFamily="50" charset="-127"/>
              <a:ea typeface="KBO 다이아고딕 Bold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55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915</Words>
  <Application>Microsoft Office PowerPoint</Application>
  <PresentationFormat>와이드스크린</PresentationFormat>
  <Paragraphs>184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Calibri</vt:lpstr>
      <vt:lpstr>맑은 고딕</vt:lpstr>
      <vt:lpstr>광양햇살체 Bold</vt:lpstr>
      <vt:lpstr>KoPubWorld돋움체_Pro Bold</vt:lpstr>
      <vt:lpstr>Arial</vt:lpstr>
      <vt:lpstr>KBO 다이아고딕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최 재준</cp:lastModifiedBy>
  <cp:revision>256</cp:revision>
  <dcterms:created xsi:type="dcterms:W3CDTF">2021-04-15T02:32:17Z</dcterms:created>
  <dcterms:modified xsi:type="dcterms:W3CDTF">2024-07-13T16:13:15Z</dcterms:modified>
</cp:coreProperties>
</file>